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60" r:id="rId12"/>
    <p:sldId id="293" r:id="rId13"/>
    <p:sldId id="292" r:id="rId14"/>
    <p:sldId id="294" r:id="rId15"/>
    <p:sldId id="269" r:id="rId16"/>
    <p:sldId id="261" r:id="rId17"/>
    <p:sldId id="270" r:id="rId18"/>
    <p:sldId id="271" r:id="rId19"/>
    <p:sldId id="279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>
        <p:scale>
          <a:sx n="94" d="100"/>
          <a:sy n="94" d="100"/>
        </p:scale>
        <p:origin x="-1114" y="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18901554495945"/>
          <c:y val="0.10828243688121139"/>
          <c:w val="0.53710849690717544"/>
          <c:h val="0.79304734005907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                       (4 дня)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5159701813172574E-3"/>
                  <c:y val="-3.4387312877438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Кол-во ТМК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Неотложные                    (до 1 суток)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579158813719605E-3"/>
                  <c:y val="-3.65149559818951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Кол-во ТМК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1083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Экстренные               (до 3 часов с момента запроса)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Кол-во ТМК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326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264448"/>
        <c:axId val="82265984"/>
      </c:barChart>
      <c:catAx>
        <c:axId val="8226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265984"/>
        <c:crosses val="autoZero"/>
        <c:auto val="1"/>
        <c:lblAlgn val="ctr"/>
        <c:lblOffset val="100"/>
        <c:noMultiLvlLbl val="0"/>
      </c:catAx>
      <c:valAx>
        <c:axId val="8226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264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aseline="0">
          <a:solidFill>
            <a:srgbClr val="000099"/>
          </a:solidFill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0.23088</cdr:x>
      <cdr:y>0.30357</cdr:y>
    </cdr:from>
    <cdr:to>
      <cdr:x>0.35049</cdr:x>
      <cdr:y>0.39286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7984" y="1372572"/>
          <a:ext cx="864128" cy="403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74.9%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0.4701</cdr:x>
      <cdr:y>0.82687</cdr:y>
    </cdr:from>
    <cdr:to>
      <cdr:x>0.57974</cdr:x>
      <cdr:y>0.91343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96200" y="3738639"/>
          <a:ext cx="792095" cy="391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bg1"/>
              </a:solidFill>
            </a:rPr>
            <a:t>5.8%</a:t>
          </a:r>
          <a:endParaRPr lang="ru-RU" sz="11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E7C77-EBA1-4442-B84A-22536DCE13F6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4B3B7-4219-4D92-8A1E-85C909B94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8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4B3B7-4219-4D92-8A1E-85C909B9454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1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013176"/>
            <a:ext cx="3384376" cy="93610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Заместитель директора </a:t>
            </a:r>
          </a:p>
          <a:p>
            <a:pPr algn="r"/>
            <a:r>
              <a:rPr lang="ru-RU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ГУЗ МИАЦ</a:t>
            </a:r>
          </a:p>
          <a:p>
            <a:pPr algn="r"/>
            <a:r>
              <a:rPr lang="ru-RU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И.В. Черняева</a:t>
            </a:r>
            <a:endParaRPr lang="ru-RU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3"/>
            <a:ext cx="7175351" cy="1656184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>
                <a:solidFill>
                  <a:srgbClr val="000099"/>
                </a:solidFill>
                <a:effectLst/>
                <a:latin typeface="Book Antiqua" panose="02040602050305030304" pitchFamily="18" charset="0"/>
              </a:rPr>
              <a:t>Применение телемедицинских технологий в здравоохранении Забайкальского края</a:t>
            </a:r>
            <a:endParaRPr lang="ru-RU" sz="4800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4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8638" y="604553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27 апреля 2018 года</a:t>
            </a:r>
            <a:endParaRPr lang="ru-RU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90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9772" y="1116603"/>
            <a:ext cx="8236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Региональный уровень: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636912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Приказ Минздрава Забайкальского края от 29.01.2018 года № 38/ОД </a:t>
            </a:r>
            <a:endParaRPr lang="ru-RU" sz="2800" dirty="0" smtClean="0"/>
          </a:p>
          <a:p>
            <a:pPr algn="ctr"/>
            <a:r>
              <a:rPr lang="ru-RU" sz="2800" dirty="0" smtClean="0"/>
              <a:t>«</a:t>
            </a:r>
            <a:r>
              <a:rPr lang="ru-RU" sz="2800" dirty="0"/>
              <a:t>О внесении изменений в приказ «О телемедицинской системе дистанционных консультаций Забайкальского края»</a:t>
            </a:r>
            <a:endParaRPr lang="ru-RU" sz="28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462" y1="68410" x2="48462" y2="68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71" y="2780928"/>
            <a:ext cx="1986086" cy="14024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04" y="5374365"/>
            <a:ext cx="2004824" cy="1340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8265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4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9233"/>
            <a:ext cx="3960440" cy="53621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51" y="1199232"/>
            <a:ext cx="3900654" cy="5292807"/>
          </a:xfrm>
          <a:prstGeom prst="rect">
            <a:avLst/>
          </a:prstGeom>
        </p:spPr>
      </p:pic>
      <p:sp>
        <p:nvSpPr>
          <p:cNvPr id="7" name="Стрелка вправо 11"/>
          <p:cNvSpPr/>
          <p:nvPr/>
        </p:nvSpPr>
        <p:spPr>
          <a:xfrm>
            <a:off x="4283968" y="3573016"/>
            <a:ext cx="708427" cy="35719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7250" l="10000" r="90000">
                        <a14:foregroundMark x1="17750" y1="28500" x2="17750" y2="28500"/>
                        <a14:foregroundMark x1="24500" y1="24500" x2="24500" y2="24500"/>
                        <a14:foregroundMark x1="24500" y1="18500" x2="24500" y2="18500"/>
                        <a14:foregroundMark x1="16500" y1="26500" x2="16500" y2="26500"/>
                        <a14:foregroundMark x1="26500" y1="17250" x2="26500" y2="17250"/>
                        <a14:foregroundMark x1="24500" y1="15625" x2="24500" y2="15625"/>
                        <a14:foregroundMark x1="80875" y1="78625" x2="80875" y2="78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96" y="4077072"/>
            <a:ext cx="1291208" cy="12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50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9772" y="1116603"/>
            <a:ext cx="8236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Региональный уровень: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5772" y="2420888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Приказ Минздрава Забайкальского края	 от </a:t>
            </a:r>
            <a:r>
              <a:rPr lang="ru-RU" sz="2800" dirty="0" smtClean="0"/>
              <a:t>23.04.2018 </a:t>
            </a:r>
            <a:r>
              <a:rPr lang="ru-RU" sz="2800" dirty="0"/>
              <a:t>года </a:t>
            </a:r>
            <a:r>
              <a:rPr lang="ru-RU" sz="2800" dirty="0" smtClean="0"/>
              <a:t>№ 204/ОД </a:t>
            </a:r>
          </a:p>
          <a:p>
            <a:pPr algn="ctr"/>
            <a:r>
              <a:rPr lang="ru-RU" sz="2800" dirty="0" smtClean="0"/>
              <a:t>«</a:t>
            </a:r>
            <a:r>
              <a:rPr lang="ru-RU" sz="2800" dirty="0"/>
              <a:t>О внесении изменений», утверждающий «Рекомендации по проведению экстренной телемедицинской консультации при чрезвычайной ситуации»</a:t>
            </a:r>
            <a:endParaRPr lang="ru-RU" sz="28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462" y1="68410" x2="48462" y2="68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71" y="2780928"/>
            <a:ext cx="1986086" cy="1402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9" b="97802" l="10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69" y="5098544"/>
            <a:ext cx="210312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26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4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white">
          <a:xfrm>
            <a:off x="107504" y="1052736"/>
            <a:ext cx="8928992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anchor="ctr"/>
          <a:lstStyle/>
          <a:p>
            <a:pPr algn="ctr" eaLnBrk="0" hangingPunct="0">
              <a:defRPr/>
            </a:pPr>
            <a:endParaRPr lang="ru-RU" sz="2400" dirty="0" smtClean="0"/>
          </a:p>
          <a:p>
            <a:pPr algn="ctr" eaLnBrk="0" hangingPunct="0">
              <a:defRPr/>
            </a:pPr>
            <a:r>
              <a:rPr lang="ru-RU" sz="2400" dirty="0" smtClean="0"/>
              <a:t>Формы </a:t>
            </a:r>
            <a:r>
              <a:rPr lang="ru-RU" sz="2400" dirty="0"/>
              <a:t>консультаций, которые могут проводиться с использованием телемедицинских технологий.</a:t>
            </a:r>
          </a:p>
          <a:p>
            <a:pPr algn="ctr" eaLnBrk="0" hangingPunct="0">
              <a:defRPr/>
            </a:pPr>
            <a:endParaRPr lang="ru-RU" sz="2400" b="1" kern="0" dirty="0">
              <a:solidFill>
                <a:srgbClr val="C00000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47360"/>
              </p:ext>
            </p:extLst>
          </p:nvPr>
        </p:nvGraphicFramePr>
        <p:xfrm>
          <a:off x="113134" y="2132856"/>
          <a:ext cx="8928993" cy="441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685"/>
                <a:gridCol w="3413961"/>
                <a:gridCol w="1280558"/>
                <a:gridCol w="1205231"/>
                <a:gridCol w="128055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Форма консультации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Основание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Срок проведения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Участки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Результат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8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Экстренная форма (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только для ТМК при ЧС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Внезапные острые заболевания, состояния, обострения хронических заболеваний,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представляющие угрозу жизни больного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 3 часов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Лечащий врач и консультант (врачи – участники консилиума)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Подписанное медицинское заключение (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протокол консилиума врачей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направляется лечащему врачу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78"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Неотложная форма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Внезапные острые заболевания, состояния, обострение хронических заболеваний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 явных признаков угрозы жизни больного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 24 часов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827"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Плановая форма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профилактических мероприятий, при заболеваниях и состояниях,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сопровождающихся угрозой жизни больного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не требующих экстренной и неотложной медицинской помощи, и отсрочка оказания которой на определенное время не повлечет за собой ухудшение состояния больного, угрозу его жизни и здоровью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р/дня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667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4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white">
          <a:xfrm>
            <a:off x="107504" y="1052736"/>
            <a:ext cx="8928992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anchor="ctr"/>
          <a:lstStyle/>
          <a:p>
            <a:pPr algn="ctr" eaLnBrk="0" hangingPunct="0">
              <a:defRPr/>
            </a:pPr>
            <a:endParaRPr lang="ru-RU" sz="2400" dirty="0" smtClean="0"/>
          </a:p>
          <a:p>
            <a:pPr algn="ctr"/>
            <a:r>
              <a:rPr lang="ru-RU" sz="2400" dirty="0">
                <a:solidFill>
                  <a:srgbClr val="000099"/>
                </a:solidFill>
              </a:rPr>
              <a:t>Режимы консультаций с применением телемедицинских технологий</a:t>
            </a:r>
          </a:p>
          <a:p>
            <a:pPr algn="ctr" eaLnBrk="0" hangingPunct="0">
              <a:defRPr/>
            </a:pPr>
            <a:endParaRPr lang="ru-RU" sz="2400" b="1" kern="0" dirty="0">
              <a:solidFill>
                <a:srgbClr val="C00000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2564904"/>
            <a:ext cx="74790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>
                <a:solidFill>
                  <a:srgbClr val="00B050"/>
                </a:solidFill>
              </a:rPr>
              <a:t>2 основных режима</a:t>
            </a:r>
            <a:r>
              <a:rPr lang="ru-RU" sz="3200" u="sng" dirty="0" smtClean="0">
                <a:solidFill>
                  <a:srgbClr val="00B050"/>
                </a:solidFill>
              </a:rPr>
              <a:t>:</a:t>
            </a:r>
          </a:p>
          <a:p>
            <a:pPr algn="ctr"/>
            <a:endParaRPr lang="ru-RU" sz="2400" dirty="0"/>
          </a:p>
          <a:p>
            <a:r>
              <a:rPr lang="ru-RU" sz="2400" dirty="0" smtClean="0"/>
              <a:t>Режим </a:t>
            </a:r>
            <a:r>
              <a:rPr lang="ru-RU" sz="2400" dirty="0"/>
              <a:t>реального времени, подразумевающий общение в пациентом онлайн</a:t>
            </a:r>
            <a:r>
              <a:rPr lang="ru-RU" sz="2400" dirty="0" smtClean="0"/>
              <a:t>;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r>
              <a:rPr lang="ru-RU" sz="2400" dirty="0" smtClean="0"/>
              <a:t>Режим </a:t>
            </a:r>
            <a:r>
              <a:rPr lang="ru-RU" sz="2400" dirty="0"/>
              <a:t>отложенных консультаций, при котором общения с пациентом не происходит, а помощь оказывается в форме вопросов-ответов, базирующихся на изучении документов и запроса пациента.</a:t>
            </a:r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611560" y="3519558"/>
            <a:ext cx="500066" cy="329435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13380" y="4596229"/>
            <a:ext cx="500066" cy="329435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00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0" b="100000" l="9639" r="89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74819">
            <a:off x="7356968" y="2837558"/>
            <a:ext cx="366710" cy="19466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54" l="0" r="88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7442" y="-451580"/>
            <a:ext cx="256124" cy="537582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0" b="100000" l="9639" r="89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20036">
            <a:off x="4927241" y="1003117"/>
            <a:ext cx="280885" cy="571926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35" b="98990" l="9639" r="89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4302">
            <a:off x="3373546" y="2243209"/>
            <a:ext cx="382818" cy="12866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35" b="98990" l="9639" r="89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9093" y="5300186"/>
            <a:ext cx="307993" cy="10213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35" b="98990" l="9639" r="89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4512">
            <a:off x="5520576" y="2598389"/>
            <a:ext cx="382818" cy="1689951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35" b="98990" l="9639" r="89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02623">
            <a:off x="3171707" y="3014789"/>
            <a:ext cx="342594" cy="19231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034793" y="2715656"/>
            <a:ext cx="1800200" cy="7167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76256" y="2259313"/>
            <a:ext cx="1691680" cy="7167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nstantia" panose="02030602050306030303" pitchFamily="18" charset="0"/>
              </a:rPr>
              <a:t>ТЦМК</a:t>
            </a:r>
            <a:endParaRPr lang="ru-RU" sz="2800" b="1" dirty="0">
              <a:latin typeface="Constantia" panose="02030602050306030303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1694" y="4211296"/>
            <a:ext cx="2520280" cy="115165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2259" y="2236334"/>
            <a:ext cx="2433072" cy="119603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4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029" y="994401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Garamond" panose="02020404030301010803" pitchFamily="18" charset="0"/>
              </a:rPr>
              <a:t>Алгоритм телемедицинского консультирования в Забайкальском крае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900" y="2158513"/>
            <a:ext cx="2299304" cy="163449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aramond" panose="02020404030301010803" pitchFamily="18" charset="0"/>
              </a:rPr>
              <a:t>Федеральные телемедицинские консультативные центры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35490" y="281881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ОТИТ</a:t>
            </a:r>
            <a:endParaRPr lang="ru-RU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671" y="4162619"/>
            <a:ext cx="2187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Районные телемедицинские консультативные центры </a:t>
            </a:r>
            <a:endParaRPr lang="ru-RU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1801" y="5971284"/>
            <a:ext cx="2000066" cy="58681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60983" y="60907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ФАП </a:t>
            </a:r>
            <a:endParaRPr lang="ru-RU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088" y="4162619"/>
            <a:ext cx="2592288" cy="115117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56770" y="4162619"/>
            <a:ext cx="2505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aramond" panose="02020404030301010803" pitchFamily="18" charset="0"/>
              </a:rPr>
              <a:t>Краевые </a:t>
            </a:r>
            <a:r>
              <a:rPr lang="ru-R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телемедицинские консультативные центры</a:t>
            </a:r>
            <a:endParaRPr lang="ru-RU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468991" y="6344188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Экстренные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7468991" y="5697841"/>
            <a:ext cx="1604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Плановые, </a:t>
            </a:r>
          </a:p>
          <a:p>
            <a:r>
              <a:rPr lang="ru-RU" dirty="0">
                <a:solidFill>
                  <a:srgbClr val="00B050"/>
                </a:solidFill>
              </a:rPr>
              <a:t>Н</a:t>
            </a:r>
            <a:r>
              <a:rPr lang="ru-RU" dirty="0" smtClean="0">
                <a:solidFill>
                  <a:srgbClr val="00B050"/>
                </a:solidFill>
              </a:rPr>
              <a:t>еотложные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35" b="98990" l="9639" r="89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37302" y="5575355"/>
            <a:ext cx="179817" cy="877977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0" b="100000" l="9639" r="89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55203" y="6086349"/>
            <a:ext cx="144019" cy="8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50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4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128" y="105273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Анализ телемедицинских консультаций в Ежедневном мониторинге телемедицинских консультаций</a:t>
            </a:r>
            <a:endParaRPr lang="ru-RU" sz="24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968776"/>
            <a:ext cx="80648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>За </a:t>
            </a:r>
            <a:r>
              <a:rPr lang="en-US" sz="20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I </a:t>
            </a:r>
            <a:r>
              <a:rPr lang="ru-RU" sz="20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квартал 2018 </a:t>
            </a:r>
            <a:r>
              <a:rPr lang="ru-RU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>года </a:t>
            </a:r>
            <a:r>
              <a:rPr lang="ru-RU" sz="20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зарегистрировано 5 616 ТМК</a:t>
            </a:r>
            <a:endParaRPr lang="ru-RU" sz="2000" b="1" dirty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3818386"/>
              </p:ext>
            </p:extLst>
          </p:nvPr>
        </p:nvGraphicFramePr>
        <p:xfrm>
          <a:off x="959768" y="2291941"/>
          <a:ext cx="7224464" cy="452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47864" y="56612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19.3%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50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4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756" y="90872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Garamond" panose="02020404030301010803" pitchFamily="18" charset="0"/>
              </a:rPr>
              <a:t>ТМК, зарегистрированные в Региональной телемедицинской системе Минздрава </a:t>
            </a:r>
            <a:r>
              <a:rPr lang="ru-RU" sz="24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России за </a:t>
            </a:r>
            <a:r>
              <a:rPr lang="en-US" sz="24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I </a:t>
            </a:r>
            <a:r>
              <a:rPr lang="ru-RU" sz="24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квартал 2018 года</a:t>
            </a:r>
            <a:endParaRPr lang="ru-RU" sz="24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40581"/>
              </p:ext>
            </p:extLst>
          </p:nvPr>
        </p:nvGraphicFramePr>
        <p:xfrm>
          <a:off x="279057" y="1764606"/>
          <a:ext cx="8756160" cy="5063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597"/>
                <a:gridCol w="3151886"/>
                <a:gridCol w="1679285"/>
                <a:gridCol w="1800200"/>
                <a:gridCol w="1728192"/>
              </a:tblGrid>
              <a:tr h="2110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34" marR="571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aramond" panose="02020404030301010803" pitchFamily="18" charset="0"/>
                        </a:rPr>
                        <a:t>МО </a:t>
                      </a:r>
                      <a:r>
                        <a:rPr lang="ru-RU" sz="1600" dirty="0" err="1">
                          <a:effectLst/>
                          <a:latin typeface="Garamond" panose="02020404030301010803" pitchFamily="18" charset="0"/>
                        </a:rPr>
                        <a:t>Заб</a:t>
                      </a:r>
                      <a:r>
                        <a:rPr lang="ru-RU" sz="1600" dirty="0">
                          <a:effectLst/>
                          <a:latin typeface="Garamond" panose="02020404030301010803" pitchFamily="18" charset="0"/>
                        </a:rPr>
                        <a:t>. края</a:t>
                      </a:r>
                      <a:endParaRPr lang="ru-RU" sz="16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aramond" panose="02020404030301010803" pitchFamily="18" charset="0"/>
                        </a:rPr>
                        <a:t>Количество</a:t>
                      </a:r>
                      <a:endParaRPr lang="ru-RU" sz="9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Garamond" panose="02020404030301010803" pitchFamily="18" charset="0"/>
                        </a:rPr>
                        <a:t>ККБ</a:t>
                      </a:r>
                      <a:endParaRPr lang="ru-RU" sz="18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ККИБ</a:t>
                      </a:r>
                      <a:endParaRPr lang="ru-RU" sz="18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КДКБ</a:t>
                      </a:r>
                      <a:endParaRPr lang="ru-RU" sz="18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 anchor="ctr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Улетовская ЦРБ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АОБ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КБ № 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Борзинская ЦРБ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Сретенская ЦРБ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Шелопугинская ЦРБ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Оловяннинская ЦРБ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Чернышевская ЦРБ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П-Забайкальская ЦРБ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Тунгокоченская ЦРБ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Могойтуйская ЦРБ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КБ №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</a:tr>
              <a:tr h="2238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Шилкинская ЦРБ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Калганская ЦРБ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Балейская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ЦРБ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Ононская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ЦРБ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Нерчинская ЦРБ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</a:tr>
              <a:tr h="22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aramond" panose="02020404030301010803" pitchFamily="18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50</a:t>
                      </a:r>
                      <a:endParaRPr lang="ru-RU" sz="16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34" marR="571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34" marR="5713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250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4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4829" y="1052736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Garamond" panose="02020404030301010803" pitchFamily="18" charset="0"/>
              </a:rPr>
              <a:t>ТМК, зарегистрированные в Региональной телемедицинской системе Минздрава России </a:t>
            </a:r>
            <a:endParaRPr lang="ru-RU" sz="2800" b="1" dirty="0" smtClean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за </a:t>
            </a:r>
            <a:r>
              <a:rPr lang="en-US" sz="2800" b="1" dirty="0">
                <a:solidFill>
                  <a:srgbClr val="000099"/>
                </a:solidFill>
                <a:latin typeface="Garamond" panose="02020404030301010803" pitchFamily="18" charset="0"/>
              </a:rPr>
              <a:t>I </a:t>
            </a:r>
            <a:r>
              <a:rPr lang="ru-RU" sz="2800" b="1" dirty="0">
                <a:solidFill>
                  <a:srgbClr val="000099"/>
                </a:solidFill>
                <a:latin typeface="Garamond" panose="02020404030301010803" pitchFamily="18" charset="0"/>
              </a:rPr>
              <a:t>квартал 2018 года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52945"/>
              </p:ext>
            </p:extLst>
          </p:nvPr>
        </p:nvGraphicFramePr>
        <p:xfrm>
          <a:off x="395536" y="2492896"/>
          <a:ext cx="8568952" cy="3774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5795"/>
                <a:gridCol w="1994497"/>
                <a:gridCol w="3878500"/>
                <a:gridCol w="1440160"/>
              </a:tblGrid>
              <a:tr h="86858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 Заб. края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Федеральная клиника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</a:tr>
              <a:tr h="64791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ГУЗ КМЦ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ФГБУ Новосибирский НИИ ПК им. Акад. Е.Н. Мешалкина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</a:tr>
              <a:tr h="64791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ГУЗ ГКБ № 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ФГБУ Новосибирский НИИ ПК им. Акад. Е.Н. Мешалкина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</a:tr>
              <a:tr h="64791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ГУЗ  ККБ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ФГБУ НМКЦ им. В.А.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Алмазова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1</a:t>
                      </a:r>
                      <a:endParaRPr lang="ru-RU" sz="1400" dirty="0"/>
                    </a:p>
                  </a:txBody>
                  <a:tcPr marL="52438" marR="52438" marT="0" marB="0" anchor="ctr"/>
                </a:tc>
              </a:tr>
              <a:tr h="6466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ГУЗ  ККБ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ФГБУ </a:t>
                      </a:r>
                      <a:r>
                        <a:rPr lang="ru-RU" sz="1400" dirty="0" smtClean="0">
                          <a:effectLst/>
                        </a:rPr>
                        <a:t>НМКЦ ССХ им. А.Н. Бакулева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</a:tr>
              <a:tr h="214746">
                <a:tc grid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aramond" panose="02020404030301010803" pitchFamily="18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ru-RU" sz="11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2438" marR="5243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250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96490"/>
              </p:ext>
            </p:extLst>
          </p:nvPr>
        </p:nvGraphicFramePr>
        <p:xfrm>
          <a:off x="323527" y="4005064"/>
          <a:ext cx="8756161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964"/>
                <a:gridCol w="2614388"/>
                <a:gridCol w="1392913"/>
                <a:gridCol w="1493208"/>
                <a:gridCol w="1493208"/>
                <a:gridCol w="1433480"/>
              </a:tblGrid>
              <a:tr h="365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Обособленное подразделение (телемедицинский пункт)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ЦРБ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Краевые учреждения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СВА с. Ново-Березовка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Шилкинская ЦРБ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ФАП с. Красноярово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ККБ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aramond" panose="02020404030301010803" pitchFamily="18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57134" marR="57134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34" marR="57134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34" marR="57134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34" marR="57134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7" y="1052736"/>
            <a:ext cx="86061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Garamond" panose="02020404030301010803" pitchFamily="18" charset="0"/>
              </a:rPr>
              <a:t>ТМК, зарегистрированные в Региональной телемедицинской системе Минздрава России </a:t>
            </a:r>
            <a:endParaRPr lang="ru-RU" sz="2800" b="1" dirty="0" smtClean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за </a:t>
            </a:r>
            <a:r>
              <a:rPr lang="en-US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I </a:t>
            </a:r>
            <a:r>
              <a:rPr lang="ru-RU" sz="2800" b="1" dirty="0">
                <a:solidFill>
                  <a:srgbClr val="000099"/>
                </a:solidFill>
                <a:latin typeface="Garamond" panose="02020404030301010803" pitchFamily="18" charset="0"/>
              </a:rPr>
              <a:t>квартал 2018 года </a:t>
            </a:r>
            <a:endParaRPr lang="ru-RU" sz="2800" b="1" dirty="0" smtClean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от обособленных подразделений </a:t>
            </a:r>
            <a:r>
              <a:rPr lang="ru-RU" sz="2800" b="1" dirty="0">
                <a:solidFill>
                  <a:srgbClr val="000099"/>
                </a:solidFill>
                <a:latin typeface="Garamond" panose="02020404030301010803" pitchFamily="18" charset="0"/>
              </a:rPr>
              <a:t>в телемедицинские центры районного и краевого </a:t>
            </a:r>
            <a: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уровня.</a:t>
            </a:r>
            <a:endParaRPr lang="ru-RU" sz="28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61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4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5333" y="1163643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0099"/>
                </a:solidFill>
                <a:latin typeface="Garamond" panose="02020404030301010803" pitchFamily="18" charset="0"/>
              </a:rPr>
              <a:t>Телемедицина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2204864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Garamond" panose="02020404030301010803" pitchFamily="18" charset="0"/>
              </a:rPr>
              <a:t>Это направление медицины, основанное на применении современных коммуникационных технологий для оказания дистанционной медицинской помощи.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Она </a:t>
            </a:r>
            <a:r>
              <a:rPr lang="ru-RU" b="1" dirty="0">
                <a:solidFill>
                  <a:srgbClr val="000099"/>
                </a:solidFill>
                <a:latin typeface="Garamond" panose="02020404030301010803" pitchFamily="18" charset="0"/>
              </a:rPr>
              <a:t>не относится к самостоятельным дисциплинам, а является вспомогательным средством для терапевтических и хирургических специальностей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5" y="2420888"/>
            <a:ext cx="3798168" cy="2842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9250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SHAP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4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0" y="4797152"/>
            <a:ext cx="7632700" cy="19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7785"/>
            <a:ext cx="5256584" cy="3847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35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5" y="1700808"/>
            <a:ext cx="8064897" cy="424731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Нормативно-правовые акты, регулирующие телемедицинские технологии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4" y="1772816"/>
            <a:ext cx="1089754" cy="1227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46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1522" y="1116603"/>
            <a:ext cx="8073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Федеральный уровень: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132856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Федеральный закон от 21.11.2011 года № 323-ФЗ «Об основах охраны здоровья граждан»</a:t>
            </a:r>
          </a:p>
          <a:p>
            <a:endParaRPr lang="ru-RU" sz="3200" dirty="0" smtClean="0"/>
          </a:p>
          <a:p>
            <a:r>
              <a:rPr lang="ru-RU" sz="3200" dirty="0"/>
              <a:t>Федеральный закон от 27.07.2006 года № 152-ФЗ "О персональных данных»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462" y1="68410" x2="48462" y2="68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005064"/>
            <a:ext cx="1986086" cy="14024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462" y1="68410" x2="48462" y2="68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04864"/>
            <a:ext cx="1986086" cy="14024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33" y="5229200"/>
            <a:ext cx="2395013" cy="1570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146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124744"/>
            <a:ext cx="8073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Федеральный уровень: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8736" y="2727791"/>
            <a:ext cx="74888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Приказ Минздрава РФ от 30.11.2017  года № 965 «Об утверждении порядка организации и оказания медицинской помощи с применением телемедицинских технологий»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462" y1="68410" x2="48462" y2="68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459" y="3303822"/>
            <a:ext cx="1986086" cy="1402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93" b="91803" l="9836" r="89905">
                        <a14:foregroundMark x1="26747" y1="41674" x2="26747" y2="41674"/>
                        <a14:foregroundMark x1="27092" y1="25971" x2="27092" y2="25971"/>
                        <a14:foregroundMark x1="29336" y1="35375" x2="29336" y2="35375"/>
                        <a14:backgroundMark x1="46678" y1="37619" x2="46678" y2="3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72" y="4682126"/>
            <a:ext cx="2001791" cy="217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46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826" y="134076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Основные направления взаимодействия при проведении ТМК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294" y="2455710"/>
            <a:ext cx="872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 1</a:t>
            </a:r>
            <a:r>
              <a:rPr lang="ru-RU" sz="2400" dirty="0" smtClean="0">
                <a:solidFill>
                  <a:srgbClr val="FF0000"/>
                </a:solidFill>
              </a:rPr>
              <a:t>. Взаимодействие </a:t>
            </a:r>
            <a:r>
              <a:rPr lang="ru-RU" sz="2400" dirty="0">
                <a:solidFill>
                  <a:srgbClr val="FF0000"/>
                </a:solidFill>
              </a:rPr>
              <a:t>медицинских работников между собой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6" y="4090483"/>
            <a:ext cx="611560" cy="611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1" y="4702043"/>
            <a:ext cx="611560" cy="6115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6" y="5260810"/>
            <a:ext cx="611560" cy="611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4079" y="3363215"/>
            <a:ext cx="819928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00B050"/>
                </a:solidFill>
              </a:rPr>
              <a:t>Цели взаимодействия: </a:t>
            </a:r>
            <a:endParaRPr lang="ru-RU" sz="2400" b="1" u="sng" dirty="0" smtClean="0">
              <a:solidFill>
                <a:srgbClr val="00B050"/>
              </a:solidFill>
            </a:endParaRPr>
          </a:p>
          <a:p>
            <a:endParaRPr lang="ru-RU" dirty="0"/>
          </a:p>
          <a:p>
            <a:r>
              <a:rPr lang="ru-RU" dirty="0"/>
              <a:t>получение заключения медицинского работника сторонней медицинской организации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уточнение диагноза;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определение </a:t>
            </a:r>
            <a:r>
              <a:rPr lang="ru-RU" dirty="0" smtClean="0"/>
              <a:t>прогноза</a:t>
            </a:r>
          </a:p>
          <a:p>
            <a:r>
              <a:rPr lang="ru-RU" dirty="0" smtClean="0"/>
              <a:t>и </a:t>
            </a:r>
            <a:r>
              <a:rPr lang="ru-RU" dirty="0"/>
              <a:t>тактики медицинского обследования и </a:t>
            </a:r>
            <a:r>
              <a:rPr lang="ru-RU" dirty="0" smtClean="0"/>
              <a:t>лечения. </a:t>
            </a:r>
            <a:endParaRPr lang="ru-RU" dirty="0"/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7" y="4090483"/>
            <a:ext cx="611560" cy="611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29" b="100000" l="0" r="98769">
                        <a14:foregroundMark x1="69077" y1="97429" x2="69077" y2="97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12" y="5229200"/>
            <a:ext cx="2812398" cy="15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46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03748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Основные направления взаимодействия при проведении ТМК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814" y="2302086"/>
            <a:ext cx="8656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2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ru-RU" sz="2400" dirty="0" smtClean="0">
                <a:solidFill>
                  <a:srgbClr val="FF0000"/>
                </a:solidFill>
              </a:rPr>
              <a:t>Взаимодействие </a:t>
            </a:r>
            <a:r>
              <a:rPr lang="ru-RU" sz="2400" dirty="0">
                <a:solidFill>
                  <a:srgbClr val="FF0000"/>
                </a:solidFill>
              </a:rPr>
              <a:t>медицинских работников и пациентов.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546" y="2924944"/>
            <a:ext cx="819928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00B050"/>
                </a:solidFill>
              </a:rPr>
              <a:t>Цели взаимодействия: </a:t>
            </a:r>
            <a:endParaRPr lang="ru-RU" sz="2400" b="1" u="sng" dirty="0" smtClean="0">
              <a:solidFill>
                <a:srgbClr val="00B050"/>
              </a:solidFill>
            </a:endParaRPr>
          </a:p>
          <a:p>
            <a:endParaRPr lang="ru-RU" dirty="0"/>
          </a:p>
          <a:p>
            <a:r>
              <a:rPr lang="ru-RU" dirty="0" smtClean="0"/>
              <a:t>профилактика;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сбор, анализ жалоб пациента и данных анамнеза;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оценка эффективности лечебно-диагностических мероприятий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медицинское наблюдение за состоянием здоровья пациента;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принятие решения о необходимости проведения очного осмотра врача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6" y="3356992"/>
            <a:ext cx="611560" cy="611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6" y="3871774"/>
            <a:ext cx="611560" cy="6115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6" y="4385329"/>
            <a:ext cx="611560" cy="6115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6" y="4972397"/>
            <a:ext cx="611560" cy="6115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6" y="5529130"/>
            <a:ext cx="611560" cy="611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739" r="89739">
                        <a14:foregroundMark x1="52174" y1="56212" x2="52174" y2="56212"/>
                        <a14:foregroundMark x1="52870" y1="49898" x2="52870" y2="49898"/>
                        <a14:foregroundMark x1="62783" y1="47047" x2="62783" y2="47047"/>
                        <a14:foregroundMark x1="63478" y1="45825" x2="63478" y2="45825"/>
                        <a14:foregroundMark x1="62435" y1="43585" x2="62435" y2="49898"/>
                        <a14:foregroundMark x1="51826" y1="43585" x2="55130" y2="64155"/>
                        <a14:foregroundMark x1="37739" y1="49287" x2="44174" y2="50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881138"/>
            <a:ext cx="1830710" cy="15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731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0" y="4287872"/>
            <a:ext cx="2672952" cy="187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87872"/>
            <a:ext cx="2736304" cy="188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03748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Основные направления взаимодействия при проведении ТМК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9572" y="2348880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В плоскости медицинский работник &lt;=&gt; пациент применение телемедицинских технологий возможно только при постановке диагноза на очном приеме.</a:t>
            </a:r>
            <a:endParaRPr lang="ru-RU" sz="2400" dirty="0">
              <a:solidFill>
                <a:srgbClr val="C00000"/>
              </a:solidFill>
            </a:endParaRPr>
          </a:p>
          <a:p>
            <a:pPr lvl="0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02" y="4005064"/>
            <a:ext cx="3492996" cy="2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680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SHAP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9772" y="1116603"/>
            <a:ext cx="8236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Региональный уровень: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636912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Приказ </a:t>
            </a:r>
            <a:r>
              <a:rPr lang="ru-RU" sz="2800" dirty="0" smtClean="0"/>
              <a:t>Минздрава </a:t>
            </a:r>
            <a:r>
              <a:rPr lang="ru-RU" sz="2800" dirty="0"/>
              <a:t>Забайкальского края от 06.04.2017 </a:t>
            </a:r>
            <a:r>
              <a:rPr lang="ru-RU" sz="2800" dirty="0" smtClean="0"/>
              <a:t>года № 147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«О телемедицинской системе дистанционных консультаций Забайкальского края</a:t>
            </a:r>
            <a:r>
              <a:rPr lang="ru-RU" sz="2800" dirty="0" smtClean="0"/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462" y1="68410" x2="48462" y2="68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71" y="2780928"/>
            <a:ext cx="1986086" cy="1402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86" y="5085184"/>
            <a:ext cx="1888825" cy="1309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5720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1758</TotalTime>
  <Words>743</Words>
  <Application>Microsoft Office PowerPoint</Application>
  <PresentationFormat>Экран (4:3)</PresentationFormat>
  <Paragraphs>226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Применение телемедицинских технологий в здравоохранении Забайкальского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телемедицинских технологий в Забайкальском крае</dc:title>
  <dc:creator>Admin</dc:creator>
  <cp:lastModifiedBy>Анна Сергеевна Правилова</cp:lastModifiedBy>
  <cp:revision>101</cp:revision>
  <dcterms:created xsi:type="dcterms:W3CDTF">2017-11-15T13:44:23Z</dcterms:created>
  <dcterms:modified xsi:type="dcterms:W3CDTF">2018-05-03T00:34:20Z</dcterms:modified>
</cp:coreProperties>
</file>