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8" r:id="rId3"/>
    <p:sldId id="263" r:id="rId4"/>
    <p:sldId id="265" r:id="rId5"/>
    <p:sldId id="258" r:id="rId6"/>
    <p:sldId id="267" r:id="rId7"/>
    <p:sldId id="261" r:id="rId8"/>
    <p:sldId id="259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7D5F5-59B8-4F9F-B270-A31318E55B6B}" type="doc">
      <dgm:prSet loTypeId="urn:microsoft.com/office/officeart/2005/8/layout/list1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52DAAD4-71C5-4D26-854D-F865A1534413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«Здравоохранение»</a:t>
          </a:r>
          <a:b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(01.10.2018-31.12.2024)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896A8-B2C1-480E-B027-D4537FF61155}" type="parTrans" cxnId="{421D304D-0F25-43EC-AAF7-FF1270DD76A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CB535-C909-4386-BF32-256B9594C0EC}" type="sibTrans" cxnId="{421D304D-0F25-43EC-AAF7-FF1270DD76A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DA8EC-F16C-4104-9153-FECA52BC3FB5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«Развитие системы оказания первичной медико-санитарной помощи»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2486E-A8E0-4D47-B5AE-8836D2B241DF}" type="parTrans" cxnId="{779B9D05-DF6E-4C58-B926-97C04FD854B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80566D-66EA-4FD5-8D3C-DADC479C267A}" type="sibTrans" cxnId="{779B9D05-DF6E-4C58-B926-97C04FD854B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350B3F-8430-4B51-BAC9-B26AEDA146F1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«Борьба с онкологическими заболеваниями»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82718-D69A-4EE6-B167-D144C50B04DF}" type="parTrans" cxnId="{F41D869D-19B8-4DD4-A01D-19DED2E7AC2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4312B-E153-42C0-9248-1BBBC023BFFE}" type="sibTrans" cxnId="{F41D869D-19B8-4DD4-A01D-19DED2E7AC2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10536-C44D-46D4-B567-2D56F2BD775E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«Демография»</a:t>
          </a:r>
          <a:br>
            <a:rPr lang="ru-RU" sz="18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(01.01.2019-31.12.2024)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3A493-C55C-41BB-9197-EC20BB499BC2}" type="parTrans" cxnId="{B9CE7C78-4CE6-4AEA-980F-FD1A38D23BE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4F09D-C39C-4844-980B-B2BDBF7EAB22}" type="sibTrans" cxnId="{B9CE7C78-4CE6-4AEA-980F-FD1A38D23BE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D30C54-FF2F-44A1-9D20-B796EC8E17FA}">
      <dgm:prSet phldrT="[Текст]" custT="1"/>
      <dgm:spPr/>
      <dgm:t>
        <a:bodyPr/>
        <a:lstStyle/>
        <a:p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«Разработка и реализация программы системной поддержки и повышения качества жизни граждан старшего возраста»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05778-D460-43E6-86AD-0F4D11904DE6}" type="parTrans" cxnId="{6F3E53EA-A2F0-4DE9-A986-EF28C2DB353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A749F-5105-4376-BD74-9589FE2D23A3}" type="sibTrans" cxnId="{6F3E53EA-A2F0-4DE9-A986-EF28C2DB353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D024D-1464-416B-9033-53BC18A66FB0}" type="pres">
      <dgm:prSet presAssocID="{5887D5F5-59B8-4F9F-B270-A31318E55B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6A3F5B-6D4A-4EBE-9C0C-92CCABBA7CDD}" type="pres">
      <dgm:prSet presAssocID="{052DAAD4-71C5-4D26-854D-F865A1534413}" presName="parentLin" presStyleCnt="0"/>
      <dgm:spPr/>
      <dgm:t>
        <a:bodyPr/>
        <a:lstStyle/>
        <a:p>
          <a:endParaRPr lang="ru-RU"/>
        </a:p>
      </dgm:t>
    </dgm:pt>
    <dgm:pt modelId="{C127729B-C311-4CB0-B42E-D0E93AFD256E}" type="pres">
      <dgm:prSet presAssocID="{052DAAD4-71C5-4D26-854D-F865A153441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FF93694-0332-458B-A1A1-5DF0EDFDDB28}" type="pres">
      <dgm:prSet presAssocID="{052DAAD4-71C5-4D26-854D-F865A1534413}" presName="parentText" presStyleLbl="node1" presStyleIdx="0" presStyleCnt="2" custScaleY="52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9A518-809E-4C22-9E73-B39AF8FC5D56}" type="pres">
      <dgm:prSet presAssocID="{052DAAD4-71C5-4D26-854D-F865A1534413}" presName="negativeSpace" presStyleCnt="0"/>
      <dgm:spPr/>
      <dgm:t>
        <a:bodyPr/>
        <a:lstStyle/>
        <a:p>
          <a:endParaRPr lang="ru-RU"/>
        </a:p>
      </dgm:t>
    </dgm:pt>
    <dgm:pt modelId="{B3887DCD-1FB1-4EBD-B5E5-9D03330EB97C}" type="pres">
      <dgm:prSet presAssocID="{052DAAD4-71C5-4D26-854D-F865A153441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38858-06ED-4D9E-A574-B9C55E617FE4}" type="pres">
      <dgm:prSet presAssocID="{CBFCB535-C909-4386-BF32-256B9594C0EC}" presName="spaceBetweenRectangles" presStyleCnt="0"/>
      <dgm:spPr/>
      <dgm:t>
        <a:bodyPr/>
        <a:lstStyle/>
        <a:p>
          <a:endParaRPr lang="ru-RU"/>
        </a:p>
      </dgm:t>
    </dgm:pt>
    <dgm:pt modelId="{DDA3B20D-7902-4EE1-95F4-8B27CBB37DAE}" type="pres">
      <dgm:prSet presAssocID="{56C10536-C44D-46D4-B567-2D56F2BD775E}" presName="parentLin" presStyleCnt="0"/>
      <dgm:spPr/>
      <dgm:t>
        <a:bodyPr/>
        <a:lstStyle/>
        <a:p>
          <a:endParaRPr lang="ru-RU"/>
        </a:p>
      </dgm:t>
    </dgm:pt>
    <dgm:pt modelId="{EDD572FA-683D-48E7-8960-E70183217DED}" type="pres">
      <dgm:prSet presAssocID="{56C10536-C44D-46D4-B567-2D56F2BD775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B20C69C-B5D9-4729-BA3C-E3FEEF79DEFE}" type="pres">
      <dgm:prSet presAssocID="{56C10536-C44D-46D4-B567-2D56F2BD775E}" presName="parentText" presStyleLbl="node1" presStyleIdx="1" presStyleCnt="2" custScaleY="52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9464-E18F-45D6-A7AF-88F2C94666C6}" type="pres">
      <dgm:prSet presAssocID="{56C10536-C44D-46D4-B567-2D56F2BD775E}" presName="negativeSpace" presStyleCnt="0"/>
      <dgm:spPr/>
      <dgm:t>
        <a:bodyPr/>
        <a:lstStyle/>
        <a:p>
          <a:endParaRPr lang="ru-RU"/>
        </a:p>
      </dgm:t>
    </dgm:pt>
    <dgm:pt modelId="{26EF1B3C-0A81-475B-B6C1-036D34E3F865}" type="pres">
      <dgm:prSet presAssocID="{56C10536-C44D-46D4-B567-2D56F2BD775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57B95-A5BC-4085-AD87-4368532C64A3}" type="presOf" srcId="{56C10536-C44D-46D4-B567-2D56F2BD775E}" destId="{8B20C69C-B5D9-4729-BA3C-E3FEEF79DEFE}" srcOrd="1" destOrd="0" presId="urn:microsoft.com/office/officeart/2005/8/layout/list1"/>
    <dgm:cxn modelId="{71CC7E56-AA48-4F83-BB0B-94A98DA9BF66}" type="presOf" srcId="{D32DA8EC-F16C-4104-9153-FECA52BC3FB5}" destId="{B3887DCD-1FB1-4EBD-B5E5-9D03330EB97C}" srcOrd="0" destOrd="0" presId="urn:microsoft.com/office/officeart/2005/8/layout/list1"/>
    <dgm:cxn modelId="{779B9D05-DF6E-4C58-B926-97C04FD854BA}" srcId="{052DAAD4-71C5-4D26-854D-F865A1534413}" destId="{D32DA8EC-F16C-4104-9153-FECA52BC3FB5}" srcOrd="0" destOrd="0" parTransId="{ACB2486E-A8E0-4D47-B5AE-8836D2B241DF}" sibTransId="{BF80566D-66EA-4FD5-8D3C-DADC479C267A}"/>
    <dgm:cxn modelId="{37D2DA31-902F-4899-91D1-84A889F1A517}" type="presOf" srcId="{ADD30C54-FF2F-44A1-9D20-B796EC8E17FA}" destId="{26EF1B3C-0A81-475B-B6C1-036D34E3F865}" srcOrd="0" destOrd="0" presId="urn:microsoft.com/office/officeart/2005/8/layout/list1"/>
    <dgm:cxn modelId="{53F7F3DB-39B4-4D51-B6F3-56E3EFEBB14B}" type="presOf" srcId="{9F350B3F-8430-4B51-BAC9-B26AEDA146F1}" destId="{B3887DCD-1FB1-4EBD-B5E5-9D03330EB97C}" srcOrd="0" destOrd="1" presId="urn:microsoft.com/office/officeart/2005/8/layout/list1"/>
    <dgm:cxn modelId="{7FBD1CF6-47B0-4639-951A-BA4A59DDCAFD}" type="presOf" srcId="{052DAAD4-71C5-4D26-854D-F865A1534413}" destId="{C127729B-C311-4CB0-B42E-D0E93AFD256E}" srcOrd="0" destOrd="0" presId="urn:microsoft.com/office/officeart/2005/8/layout/list1"/>
    <dgm:cxn modelId="{D1A8BABD-D29E-4853-A9B1-9870917F3DE4}" type="presOf" srcId="{56C10536-C44D-46D4-B567-2D56F2BD775E}" destId="{EDD572FA-683D-48E7-8960-E70183217DED}" srcOrd="0" destOrd="0" presId="urn:microsoft.com/office/officeart/2005/8/layout/list1"/>
    <dgm:cxn modelId="{A1C135AB-F8B3-4EAB-92A9-9BC6C98308B6}" type="presOf" srcId="{5887D5F5-59B8-4F9F-B270-A31318E55B6B}" destId="{045D024D-1464-416B-9033-53BC18A66FB0}" srcOrd="0" destOrd="0" presId="urn:microsoft.com/office/officeart/2005/8/layout/list1"/>
    <dgm:cxn modelId="{6F3E53EA-A2F0-4DE9-A986-EF28C2DB3530}" srcId="{56C10536-C44D-46D4-B567-2D56F2BD775E}" destId="{ADD30C54-FF2F-44A1-9D20-B796EC8E17FA}" srcOrd="0" destOrd="0" parTransId="{73805778-D460-43E6-86AD-0F4D11904DE6}" sibTransId="{3B9A749F-5105-4376-BD74-9589FE2D23A3}"/>
    <dgm:cxn modelId="{F41D869D-19B8-4DD4-A01D-19DED2E7AC2B}" srcId="{052DAAD4-71C5-4D26-854D-F865A1534413}" destId="{9F350B3F-8430-4B51-BAC9-B26AEDA146F1}" srcOrd="1" destOrd="0" parTransId="{11D82718-D69A-4EE6-B167-D144C50B04DF}" sibTransId="{3014312B-E153-42C0-9248-1BBBC023BFFE}"/>
    <dgm:cxn modelId="{B9CE7C78-4CE6-4AEA-980F-FD1A38D23BE4}" srcId="{5887D5F5-59B8-4F9F-B270-A31318E55B6B}" destId="{56C10536-C44D-46D4-B567-2D56F2BD775E}" srcOrd="1" destOrd="0" parTransId="{D263A493-C55C-41BB-9197-EC20BB499BC2}" sibTransId="{5EC4F09D-C39C-4844-980B-B2BDBF7EAB22}"/>
    <dgm:cxn modelId="{0016DD85-AE9C-4D26-934C-1A18D0967DCE}" type="presOf" srcId="{052DAAD4-71C5-4D26-854D-F865A1534413}" destId="{DFF93694-0332-458B-A1A1-5DF0EDFDDB28}" srcOrd="1" destOrd="0" presId="urn:microsoft.com/office/officeart/2005/8/layout/list1"/>
    <dgm:cxn modelId="{421D304D-0F25-43EC-AAF7-FF1270DD76A4}" srcId="{5887D5F5-59B8-4F9F-B270-A31318E55B6B}" destId="{052DAAD4-71C5-4D26-854D-F865A1534413}" srcOrd="0" destOrd="0" parTransId="{7C1896A8-B2C1-480E-B027-D4537FF61155}" sibTransId="{CBFCB535-C909-4386-BF32-256B9594C0EC}"/>
    <dgm:cxn modelId="{E948D327-8970-4BF9-BF31-6868BDB942A0}" type="presParOf" srcId="{045D024D-1464-416B-9033-53BC18A66FB0}" destId="{F86A3F5B-6D4A-4EBE-9C0C-92CCABBA7CDD}" srcOrd="0" destOrd="0" presId="urn:microsoft.com/office/officeart/2005/8/layout/list1"/>
    <dgm:cxn modelId="{6F3B1D13-1C58-4765-99F7-AC2676786D3B}" type="presParOf" srcId="{F86A3F5B-6D4A-4EBE-9C0C-92CCABBA7CDD}" destId="{C127729B-C311-4CB0-B42E-D0E93AFD256E}" srcOrd="0" destOrd="0" presId="urn:microsoft.com/office/officeart/2005/8/layout/list1"/>
    <dgm:cxn modelId="{B7C7563E-B733-44C7-90AA-22C7EB5E93C2}" type="presParOf" srcId="{F86A3F5B-6D4A-4EBE-9C0C-92CCABBA7CDD}" destId="{DFF93694-0332-458B-A1A1-5DF0EDFDDB28}" srcOrd="1" destOrd="0" presId="urn:microsoft.com/office/officeart/2005/8/layout/list1"/>
    <dgm:cxn modelId="{4976B600-3564-4BB3-BC48-3F29C00C94A4}" type="presParOf" srcId="{045D024D-1464-416B-9033-53BC18A66FB0}" destId="{6019A518-809E-4C22-9E73-B39AF8FC5D56}" srcOrd="1" destOrd="0" presId="urn:microsoft.com/office/officeart/2005/8/layout/list1"/>
    <dgm:cxn modelId="{F7AEF717-033E-4FDC-9D61-A6B8545125D8}" type="presParOf" srcId="{045D024D-1464-416B-9033-53BC18A66FB0}" destId="{B3887DCD-1FB1-4EBD-B5E5-9D03330EB97C}" srcOrd="2" destOrd="0" presId="urn:microsoft.com/office/officeart/2005/8/layout/list1"/>
    <dgm:cxn modelId="{F3881216-0110-45B6-B67C-E3677FB23DCF}" type="presParOf" srcId="{045D024D-1464-416B-9033-53BC18A66FB0}" destId="{F0938858-06ED-4D9E-A574-B9C55E617FE4}" srcOrd="3" destOrd="0" presId="urn:microsoft.com/office/officeart/2005/8/layout/list1"/>
    <dgm:cxn modelId="{B9AEAB2E-9219-4ADC-9F1B-E1DCC0A63823}" type="presParOf" srcId="{045D024D-1464-416B-9033-53BC18A66FB0}" destId="{DDA3B20D-7902-4EE1-95F4-8B27CBB37DAE}" srcOrd="4" destOrd="0" presId="urn:microsoft.com/office/officeart/2005/8/layout/list1"/>
    <dgm:cxn modelId="{18505678-C307-4204-AF0B-89D0D93C011D}" type="presParOf" srcId="{DDA3B20D-7902-4EE1-95F4-8B27CBB37DAE}" destId="{EDD572FA-683D-48E7-8960-E70183217DED}" srcOrd="0" destOrd="0" presId="urn:microsoft.com/office/officeart/2005/8/layout/list1"/>
    <dgm:cxn modelId="{C3AB4317-04BF-4485-BB9D-E0F3F578033E}" type="presParOf" srcId="{DDA3B20D-7902-4EE1-95F4-8B27CBB37DAE}" destId="{8B20C69C-B5D9-4729-BA3C-E3FEEF79DEFE}" srcOrd="1" destOrd="0" presId="urn:microsoft.com/office/officeart/2005/8/layout/list1"/>
    <dgm:cxn modelId="{9F881945-85F8-4E54-9D9E-D203FFA5D9DD}" type="presParOf" srcId="{045D024D-1464-416B-9033-53BC18A66FB0}" destId="{6FB59464-E18F-45D6-A7AF-88F2C94666C6}" srcOrd="5" destOrd="0" presId="urn:microsoft.com/office/officeart/2005/8/layout/list1"/>
    <dgm:cxn modelId="{F4E319F6-AFA9-45FE-B432-A26E1CCD0310}" type="presParOf" srcId="{045D024D-1464-416B-9033-53BC18A66FB0}" destId="{26EF1B3C-0A81-475B-B6C1-036D34E3F865}" srcOrd="6" destOrd="0" presId="urn:microsoft.com/office/officeart/2005/8/layout/list1"/>
  </dgm:cxnLst>
  <dgm:bg>
    <a:noFill/>
  </dgm:bg>
  <dgm:whole>
    <a:ln w="9525" cap="flat" cmpd="sng" algn="ctr">
      <a:solidFill>
        <a:schemeClr val="lt1">
          <a:hueOff val="0"/>
          <a:satOff val="0"/>
          <a:lumOff val="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B400C-703D-46C6-9070-D465DCEDEFFD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3A4A3-16FD-4D12-B375-4D2D3673DD6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6675CEE-B386-4EEF-8314-A9476F432F7D}" type="parTrans" cxnId="{0B322C48-4811-4743-AF03-AD35EBE8EE08}">
      <dgm:prSet/>
      <dgm:spPr/>
      <dgm:t>
        <a:bodyPr/>
        <a:lstStyle/>
        <a:p>
          <a:endParaRPr lang="ru-RU"/>
        </a:p>
      </dgm:t>
    </dgm:pt>
    <dgm:pt modelId="{157AE7A7-DD9C-43BE-8377-51D1CAEBE986}" type="sibTrans" cxnId="{0B322C48-4811-4743-AF03-AD35EBE8EE08}">
      <dgm:prSet/>
      <dgm:spPr/>
      <dgm:t>
        <a:bodyPr/>
        <a:lstStyle/>
        <a:p>
          <a:endParaRPr lang="ru-RU"/>
        </a:p>
      </dgm:t>
    </dgm:pt>
    <dgm:pt modelId="{0F3878E1-EDA0-4929-A6CA-046B04FA7FA4}">
      <dgm:prSet phldrT="[Текст]"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Увеличение продолжительности жизни пациентов с ЗНО</a:t>
          </a:r>
          <a:endParaRPr lang="ru-RU" b="1" dirty="0">
            <a:solidFill>
              <a:schemeClr val="tx2"/>
            </a:solidFill>
          </a:endParaRPr>
        </a:p>
      </dgm:t>
    </dgm:pt>
    <dgm:pt modelId="{45FA6EC1-0A8B-4BD9-BD64-E1E202BE00F1}" type="parTrans" cxnId="{FF3F4B14-8E91-43DC-AD6D-77406DECD6AA}">
      <dgm:prSet/>
      <dgm:spPr/>
      <dgm:t>
        <a:bodyPr/>
        <a:lstStyle/>
        <a:p>
          <a:endParaRPr lang="ru-RU"/>
        </a:p>
      </dgm:t>
    </dgm:pt>
    <dgm:pt modelId="{782B46D3-74DA-4816-B2FC-30DA983D555A}" type="sibTrans" cxnId="{FF3F4B14-8E91-43DC-AD6D-77406DECD6AA}">
      <dgm:prSet/>
      <dgm:spPr/>
      <dgm:t>
        <a:bodyPr/>
        <a:lstStyle/>
        <a:p>
          <a:endParaRPr lang="ru-RU"/>
        </a:p>
      </dgm:t>
    </dgm:pt>
    <dgm:pt modelId="{6CD1DB08-41E2-4093-9777-010FB218109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F2F8A62-3E8C-4E0A-A685-2133315BBAD3}" type="parTrans" cxnId="{76C4DC3B-F90C-4D5F-B8FF-45A2DB084B24}">
      <dgm:prSet/>
      <dgm:spPr/>
      <dgm:t>
        <a:bodyPr/>
        <a:lstStyle/>
        <a:p>
          <a:endParaRPr lang="ru-RU"/>
        </a:p>
      </dgm:t>
    </dgm:pt>
    <dgm:pt modelId="{05056FCB-E2FA-43E4-BFE6-95FD3BCBDE4E}" type="sibTrans" cxnId="{76C4DC3B-F90C-4D5F-B8FF-45A2DB084B24}">
      <dgm:prSet/>
      <dgm:spPr/>
      <dgm:t>
        <a:bodyPr/>
        <a:lstStyle/>
        <a:p>
          <a:endParaRPr lang="ru-RU"/>
        </a:p>
      </dgm:t>
    </dgm:pt>
    <dgm:pt modelId="{77EA75FB-DF7B-4B71-9F42-FA5B3CC24EDF}">
      <dgm:prSet phldrT="[Текст]"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Снижение смертности от ЗНО</a:t>
          </a:r>
          <a:endParaRPr lang="ru-RU" b="1" dirty="0">
            <a:solidFill>
              <a:schemeClr val="tx2"/>
            </a:solidFill>
          </a:endParaRPr>
        </a:p>
      </dgm:t>
    </dgm:pt>
    <dgm:pt modelId="{80A680F1-2AFD-4282-902E-33A4C9B35078}" type="parTrans" cxnId="{33AB28AF-5B58-4EA0-9A8D-295AC1086FB0}">
      <dgm:prSet/>
      <dgm:spPr/>
      <dgm:t>
        <a:bodyPr/>
        <a:lstStyle/>
        <a:p>
          <a:endParaRPr lang="ru-RU"/>
        </a:p>
      </dgm:t>
    </dgm:pt>
    <dgm:pt modelId="{49F195F0-10FC-400E-98AB-A0C8B80B867D}" type="sibTrans" cxnId="{33AB28AF-5B58-4EA0-9A8D-295AC1086FB0}">
      <dgm:prSet/>
      <dgm:spPr/>
      <dgm:t>
        <a:bodyPr/>
        <a:lstStyle/>
        <a:p>
          <a:endParaRPr lang="ru-RU"/>
        </a:p>
      </dgm:t>
    </dgm:pt>
    <dgm:pt modelId="{1FAA39A7-510B-4927-B803-AE8DA9A22F5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8D562BB-057F-4A6A-95AC-1031AAE9C3E5}" type="parTrans" cxnId="{928E1485-0B28-4B7B-BA34-602D07872F38}">
      <dgm:prSet/>
      <dgm:spPr/>
      <dgm:t>
        <a:bodyPr/>
        <a:lstStyle/>
        <a:p>
          <a:endParaRPr lang="ru-RU"/>
        </a:p>
      </dgm:t>
    </dgm:pt>
    <dgm:pt modelId="{143A6FD2-E34F-486A-AFA2-637A3CFAAAD0}" type="sibTrans" cxnId="{928E1485-0B28-4B7B-BA34-602D07872F38}">
      <dgm:prSet/>
      <dgm:spPr/>
      <dgm:t>
        <a:bodyPr/>
        <a:lstStyle/>
        <a:p>
          <a:endParaRPr lang="ru-RU"/>
        </a:p>
      </dgm:t>
    </dgm:pt>
    <dgm:pt modelId="{BDA7FD94-F865-43EE-B152-98854AC6E03E}">
      <dgm:prSet phldrT="[Текст]"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Увеличение доли пациентов с выявленным ЗНО на ранних стадиях</a:t>
          </a:r>
          <a:endParaRPr lang="ru-RU" b="1" dirty="0">
            <a:solidFill>
              <a:schemeClr val="tx2"/>
            </a:solidFill>
          </a:endParaRPr>
        </a:p>
      </dgm:t>
    </dgm:pt>
    <dgm:pt modelId="{FB110234-F4AF-4EAC-B855-DB7FA6AEBBC7}" type="parTrans" cxnId="{CA8ADCD9-CB32-4072-A9A3-2A2529B877C5}">
      <dgm:prSet/>
      <dgm:spPr/>
      <dgm:t>
        <a:bodyPr/>
        <a:lstStyle/>
        <a:p>
          <a:endParaRPr lang="ru-RU"/>
        </a:p>
      </dgm:t>
    </dgm:pt>
    <dgm:pt modelId="{95BAE3C4-5F72-40AE-B89C-20951D702FAF}" type="sibTrans" cxnId="{CA8ADCD9-CB32-4072-A9A3-2A2529B877C5}">
      <dgm:prSet/>
      <dgm:spPr/>
      <dgm:t>
        <a:bodyPr/>
        <a:lstStyle/>
        <a:p>
          <a:endParaRPr lang="ru-RU"/>
        </a:p>
      </dgm:t>
    </dgm:pt>
    <dgm:pt modelId="{B1E84D42-3B47-47AB-8CCF-6E477D4A4E29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DF7BBE14-ADA2-463E-B10D-1CE9CB01F5F4}" type="parTrans" cxnId="{9B30985A-2E8E-4371-A14F-25FE8CDACF07}">
      <dgm:prSet/>
      <dgm:spPr/>
      <dgm:t>
        <a:bodyPr/>
        <a:lstStyle/>
        <a:p>
          <a:endParaRPr lang="ru-RU"/>
        </a:p>
      </dgm:t>
    </dgm:pt>
    <dgm:pt modelId="{D478ED8C-7B4F-42C0-8F3E-0471173BFE0B}" type="sibTrans" cxnId="{9B30985A-2E8E-4371-A14F-25FE8CDACF07}">
      <dgm:prSet/>
      <dgm:spPr/>
      <dgm:t>
        <a:bodyPr/>
        <a:lstStyle/>
        <a:p>
          <a:endParaRPr lang="ru-RU"/>
        </a:p>
      </dgm:t>
    </dgm:pt>
    <dgm:pt modelId="{6D97780D-0A90-478C-BC29-9CFEBB372237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6259E5F4-C3BE-47D0-B786-5BE8AABC0607}" type="parTrans" cxnId="{A0668CE6-82AB-4867-ACDD-63ECEFB1018F}">
      <dgm:prSet/>
      <dgm:spPr/>
      <dgm:t>
        <a:bodyPr/>
        <a:lstStyle/>
        <a:p>
          <a:endParaRPr lang="ru-RU"/>
        </a:p>
      </dgm:t>
    </dgm:pt>
    <dgm:pt modelId="{8D80B75A-5647-4FAD-85A4-E6F51D3345F3}" type="sibTrans" cxnId="{A0668CE6-82AB-4867-ACDD-63ECEFB1018F}">
      <dgm:prSet/>
      <dgm:spPr/>
      <dgm:t>
        <a:bodyPr/>
        <a:lstStyle/>
        <a:p>
          <a:endParaRPr lang="ru-RU"/>
        </a:p>
      </dgm:t>
    </dgm:pt>
    <dgm:pt modelId="{94268569-EC6B-4345-8231-81560BBE7008}">
      <dgm:prSet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Сокращение времени на проведения обследования пациента от момента подозрения до начала лечения</a:t>
          </a:r>
          <a:endParaRPr lang="ru-RU" b="1" dirty="0">
            <a:solidFill>
              <a:schemeClr val="tx2"/>
            </a:solidFill>
          </a:endParaRPr>
        </a:p>
      </dgm:t>
    </dgm:pt>
    <dgm:pt modelId="{AA301CF5-01E6-447D-9BDF-C02D6ECA0FF9}" type="parTrans" cxnId="{5EB9B547-5D9B-4564-8CC8-54E3D6530171}">
      <dgm:prSet/>
      <dgm:spPr/>
      <dgm:t>
        <a:bodyPr/>
        <a:lstStyle/>
        <a:p>
          <a:endParaRPr lang="ru-RU"/>
        </a:p>
      </dgm:t>
    </dgm:pt>
    <dgm:pt modelId="{C1DCCEAA-78A2-4E0B-8A37-924A882BE1F7}" type="sibTrans" cxnId="{5EB9B547-5D9B-4564-8CC8-54E3D6530171}">
      <dgm:prSet/>
      <dgm:spPr/>
      <dgm:t>
        <a:bodyPr/>
        <a:lstStyle/>
        <a:p>
          <a:endParaRPr lang="ru-RU"/>
        </a:p>
      </dgm:t>
    </dgm:pt>
    <dgm:pt modelId="{E453B2C0-1FAD-440E-9ADD-4A48E9A835AB}">
      <dgm:prSet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Соблюдение интервалов циклов специализированной противоопухолевой терапии</a:t>
          </a:r>
          <a:endParaRPr lang="ru-RU" b="1" dirty="0">
            <a:solidFill>
              <a:schemeClr val="tx2"/>
            </a:solidFill>
          </a:endParaRPr>
        </a:p>
      </dgm:t>
    </dgm:pt>
    <dgm:pt modelId="{CB931CD2-FA5D-4ADD-B774-08C117A6576D}" type="parTrans" cxnId="{9034F4F0-052C-4822-876F-C6AD4A1C830E}">
      <dgm:prSet/>
      <dgm:spPr/>
      <dgm:t>
        <a:bodyPr/>
        <a:lstStyle/>
        <a:p>
          <a:endParaRPr lang="ru-RU"/>
        </a:p>
      </dgm:t>
    </dgm:pt>
    <dgm:pt modelId="{089AEFAA-62C3-4431-B040-A39AEB6BD025}" type="sibTrans" cxnId="{9034F4F0-052C-4822-876F-C6AD4A1C830E}">
      <dgm:prSet/>
      <dgm:spPr/>
      <dgm:t>
        <a:bodyPr/>
        <a:lstStyle/>
        <a:p>
          <a:endParaRPr lang="ru-RU"/>
        </a:p>
      </dgm:t>
    </dgm:pt>
    <dgm:pt modelId="{860E8AA6-3232-4093-990B-CB99F8B37A7B}" type="pres">
      <dgm:prSet presAssocID="{685B400C-703D-46C6-9070-D465DCEDEF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B4C62C-3A7B-4482-9107-EE53A0A9E889}" type="pres">
      <dgm:prSet presAssocID="{FDA3A4A3-16FD-4D12-B375-4D2D3673DD63}" presName="composite" presStyleCnt="0"/>
      <dgm:spPr/>
    </dgm:pt>
    <dgm:pt modelId="{A0058802-CC04-45AF-B7F5-A28F0D3E8216}" type="pres">
      <dgm:prSet presAssocID="{FDA3A4A3-16FD-4D12-B375-4D2D3673DD6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DC7DC-32A5-4F71-978E-0A0A5917381B}" type="pres">
      <dgm:prSet presAssocID="{FDA3A4A3-16FD-4D12-B375-4D2D3673DD6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896E6-F40E-4C8F-96F0-CC5B79E0030F}" type="pres">
      <dgm:prSet presAssocID="{157AE7A7-DD9C-43BE-8377-51D1CAEBE986}" presName="sp" presStyleCnt="0"/>
      <dgm:spPr/>
    </dgm:pt>
    <dgm:pt modelId="{1EB7290C-6036-4A69-8190-D3218A18302D}" type="pres">
      <dgm:prSet presAssocID="{6CD1DB08-41E2-4093-9777-010FB2181099}" presName="composite" presStyleCnt="0"/>
      <dgm:spPr/>
    </dgm:pt>
    <dgm:pt modelId="{72CD5EFD-7AA9-449C-8166-C89CBC501D3C}" type="pres">
      <dgm:prSet presAssocID="{6CD1DB08-41E2-4093-9777-010FB218109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F8FA3-20EA-4540-8E59-0C146B637587}" type="pres">
      <dgm:prSet presAssocID="{6CD1DB08-41E2-4093-9777-010FB218109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1FB63-DF84-4514-830F-7B67DD7966B3}" type="pres">
      <dgm:prSet presAssocID="{05056FCB-E2FA-43E4-BFE6-95FD3BCBDE4E}" presName="sp" presStyleCnt="0"/>
      <dgm:spPr/>
    </dgm:pt>
    <dgm:pt modelId="{5F18DEA4-DA6A-479F-AF6F-3637C0DDE39E}" type="pres">
      <dgm:prSet presAssocID="{1FAA39A7-510B-4927-B803-AE8DA9A22F51}" presName="composite" presStyleCnt="0"/>
      <dgm:spPr/>
    </dgm:pt>
    <dgm:pt modelId="{D6B1E7BE-A7F3-47D5-B2A7-FD3B274C2CB5}" type="pres">
      <dgm:prSet presAssocID="{1FAA39A7-510B-4927-B803-AE8DA9A22F5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D7A73-A315-41FF-B6AF-55782171A658}" type="pres">
      <dgm:prSet presAssocID="{1FAA39A7-510B-4927-B803-AE8DA9A22F5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677F2-8A1C-4B6E-987C-416DC1A2BD02}" type="pres">
      <dgm:prSet presAssocID="{143A6FD2-E34F-486A-AFA2-637A3CFAAAD0}" presName="sp" presStyleCnt="0"/>
      <dgm:spPr/>
    </dgm:pt>
    <dgm:pt modelId="{B68155C4-ACF1-4250-BF22-3CD77DC1FC0C}" type="pres">
      <dgm:prSet presAssocID="{B1E84D42-3B47-47AB-8CCF-6E477D4A4E29}" presName="composite" presStyleCnt="0"/>
      <dgm:spPr/>
    </dgm:pt>
    <dgm:pt modelId="{CD32C769-67E9-41E4-BE0C-380B4203CB1B}" type="pres">
      <dgm:prSet presAssocID="{B1E84D42-3B47-47AB-8CCF-6E477D4A4E2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65A44-3DF8-41C1-976A-36385FD871BD}" type="pres">
      <dgm:prSet presAssocID="{B1E84D42-3B47-47AB-8CCF-6E477D4A4E2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C35EC-F556-4F68-914D-454E3E7F143F}" type="pres">
      <dgm:prSet presAssocID="{D478ED8C-7B4F-42C0-8F3E-0471173BFE0B}" presName="sp" presStyleCnt="0"/>
      <dgm:spPr/>
    </dgm:pt>
    <dgm:pt modelId="{05308690-0482-4480-8243-F7155744ADEF}" type="pres">
      <dgm:prSet presAssocID="{6D97780D-0A90-478C-BC29-9CFEBB372237}" presName="composite" presStyleCnt="0"/>
      <dgm:spPr/>
    </dgm:pt>
    <dgm:pt modelId="{D55B4858-6A6A-44CD-85EC-DD786DFFB6C1}" type="pres">
      <dgm:prSet presAssocID="{6D97780D-0A90-478C-BC29-9CFEBB37223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5EEF7-3728-4460-A4F8-C6C61094888A}" type="pres">
      <dgm:prSet presAssocID="{6D97780D-0A90-478C-BC29-9CFEBB37223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C993B-9EF1-4856-811D-FDE30E8995B5}" type="presOf" srcId="{E453B2C0-1FAD-440E-9ADD-4A48E9A835AB}" destId="{A915EEF7-3728-4460-A4F8-C6C61094888A}" srcOrd="0" destOrd="0" presId="urn:microsoft.com/office/officeart/2005/8/layout/chevron2"/>
    <dgm:cxn modelId="{E89FD38A-78C2-416E-A7F1-92DC425F76C2}" type="presOf" srcId="{77EA75FB-DF7B-4B71-9F42-FA5B3CC24EDF}" destId="{A84F8FA3-20EA-4540-8E59-0C146B637587}" srcOrd="0" destOrd="0" presId="urn:microsoft.com/office/officeart/2005/8/layout/chevron2"/>
    <dgm:cxn modelId="{B6DBB95D-78EF-4A49-8C29-2FA65DFF6FDE}" type="presOf" srcId="{B1E84D42-3B47-47AB-8CCF-6E477D4A4E29}" destId="{CD32C769-67E9-41E4-BE0C-380B4203CB1B}" srcOrd="0" destOrd="0" presId="urn:microsoft.com/office/officeart/2005/8/layout/chevron2"/>
    <dgm:cxn modelId="{CA8ADCD9-CB32-4072-A9A3-2A2529B877C5}" srcId="{1FAA39A7-510B-4927-B803-AE8DA9A22F51}" destId="{BDA7FD94-F865-43EE-B152-98854AC6E03E}" srcOrd="0" destOrd="0" parTransId="{FB110234-F4AF-4EAC-B855-DB7FA6AEBBC7}" sibTransId="{95BAE3C4-5F72-40AE-B89C-20951D702FAF}"/>
    <dgm:cxn modelId="{928E1485-0B28-4B7B-BA34-602D07872F38}" srcId="{685B400C-703D-46C6-9070-D465DCEDEFFD}" destId="{1FAA39A7-510B-4927-B803-AE8DA9A22F51}" srcOrd="2" destOrd="0" parTransId="{C8D562BB-057F-4A6A-95AC-1031AAE9C3E5}" sibTransId="{143A6FD2-E34F-486A-AFA2-637A3CFAAAD0}"/>
    <dgm:cxn modelId="{76821B65-CF8E-448F-8061-F37B85A4CB26}" type="presOf" srcId="{6CD1DB08-41E2-4093-9777-010FB2181099}" destId="{72CD5EFD-7AA9-449C-8166-C89CBC501D3C}" srcOrd="0" destOrd="0" presId="urn:microsoft.com/office/officeart/2005/8/layout/chevron2"/>
    <dgm:cxn modelId="{0B322C48-4811-4743-AF03-AD35EBE8EE08}" srcId="{685B400C-703D-46C6-9070-D465DCEDEFFD}" destId="{FDA3A4A3-16FD-4D12-B375-4D2D3673DD63}" srcOrd="0" destOrd="0" parTransId="{F6675CEE-B386-4EEF-8314-A9476F432F7D}" sibTransId="{157AE7A7-DD9C-43BE-8377-51D1CAEBE986}"/>
    <dgm:cxn modelId="{9034F4F0-052C-4822-876F-C6AD4A1C830E}" srcId="{6D97780D-0A90-478C-BC29-9CFEBB372237}" destId="{E453B2C0-1FAD-440E-9ADD-4A48E9A835AB}" srcOrd="0" destOrd="0" parTransId="{CB931CD2-FA5D-4ADD-B774-08C117A6576D}" sibTransId="{089AEFAA-62C3-4431-B040-A39AEB6BD025}"/>
    <dgm:cxn modelId="{FF3F4B14-8E91-43DC-AD6D-77406DECD6AA}" srcId="{FDA3A4A3-16FD-4D12-B375-4D2D3673DD63}" destId="{0F3878E1-EDA0-4929-A6CA-046B04FA7FA4}" srcOrd="0" destOrd="0" parTransId="{45FA6EC1-0A8B-4BD9-BD64-E1E202BE00F1}" sibTransId="{782B46D3-74DA-4816-B2FC-30DA983D555A}"/>
    <dgm:cxn modelId="{3B03B6F0-DCA2-4F30-A228-1B1D70BFD6B1}" type="presOf" srcId="{FDA3A4A3-16FD-4D12-B375-4D2D3673DD63}" destId="{A0058802-CC04-45AF-B7F5-A28F0D3E8216}" srcOrd="0" destOrd="0" presId="urn:microsoft.com/office/officeart/2005/8/layout/chevron2"/>
    <dgm:cxn modelId="{76C4DC3B-F90C-4D5F-B8FF-45A2DB084B24}" srcId="{685B400C-703D-46C6-9070-D465DCEDEFFD}" destId="{6CD1DB08-41E2-4093-9777-010FB2181099}" srcOrd="1" destOrd="0" parTransId="{0F2F8A62-3E8C-4E0A-A685-2133315BBAD3}" sibTransId="{05056FCB-E2FA-43E4-BFE6-95FD3BCBDE4E}"/>
    <dgm:cxn modelId="{0478162F-6023-4696-B399-7CC73EBAB9CE}" type="presOf" srcId="{1FAA39A7-510B-4927-B803-AE8DA9A22F51}" destId="{D6B1E7BE-A7F3-47D5-B2A7-FD3B274C2CB5}" srcOrd="0" destOrd="0" presId="urn:microsoft.com/office/officeart/2005/8/layout/chevron2"/>
    <dgm:cxn modelId="{A0668CE6-82AB-4867-ACDD-63ECEFB1018F}" srcId="{685B400C-703D-46C6-9070-D465DCEDEFFD}" destId="{6D97780D-0A90-478C-BC29-9CFEBB372237}" srcOrd="4" destOrd="0" parTransId="{6259E5F4-C3BE-47D0-B786-5BE8AABC0607}" sibTransId="{8D80B75A-5647-4FAD-85A4-E6F51D3345F3}"/>
    <dgm:cxn modelId="{09645B60-267F-4F0C-88ED-46F3CC67B775}" type="presOf" srcId="{94268569-EC6B-4345-8231-81560BBE7008}" destId="{B8A65A44-3DF8-41C1-976A-36385FD871BD}" srcOrd="0" destOrd="0" presId="urn:microsoft.com/office/officeart/2005/8/layout/chevron2"/>
    <dgm:cxn modelId="{33AB28AF-5B58-4EA0-9A8D-295AC1086FB0}" srcId="{6CD1DB08-41E2-4093-9777-010FB2181099}" destId="{77EA75FB-DF7B-4B71-9F42-FA5B3CC24EDF}" srcOrd="0" destOrd="0" parTransId="{80A680F1-2AFD-4282-902E-33A4C9B35078}" sibTransId="{49F195F0-10FC-400E-98AB-A0C8B80B867D}"/>
    <dgm:cxn modelId="{9B30985A-2E8E-4371-A14F-25FE8CDACF07}" srcId="{685B400C-703D-46C6-9070-D465DCEDEFFD}" destId="{B1E84D42-3B47-47AB-8CCF-6E477D4A4E29}" srcOrd="3" destOrd="0" parTransId="{DF7BBE14-ADA2-463E-B10D-1CE9CB01F5F4}" sibTransId="{D478ED8C-7B4F-42C0-8F3E-0471173BFE0B}"/>
    <dgm:cxn modelId="{01E6EA8F-A408-4853-8A4B-03446A8B55DA}" type="presOf" srcId="{0F3878E1-EDA0-4929-A6CA-046B04FA7FA4}" destId="{BBFDC7DC-32A5-4F71-978E-0A0A5917381B}" srcOrd="0" destOrd="0" presId="urn:microsoft.com/office/officeart/2005/8/layout/chevron2"/>
    <dgm:cxn modelId="{2276D383-2386-489F-822A-0575FA5FF8B4}" type="presOf" srcId="{6D97780D-0A90-478C-BC29-9CFEBB372237}" destId="{D55B4858-6A6A-44CD-85EC-DD786DFFB6C1}" srcOrd="0" destOrd="0" presId="urn:microsoft.com/office/officeart/2005/8/layout/chevron2"/>
    <dgm:cxn modelId="{8ABC9F6C-AC3C-4E4F-A9C1-F41D62DE537F}" type="presOf" srcId="{BDA7FD94-F865-43EE-B152-98854AC6E03E}" destId="{F25D7A73-A315-41FF-B6AF-55782171A658}" srcOrd="0" destOrd="0" presId="urn:microsoft.com/office/officeart/2005/8/layout/chevron2"/>
    <dgm:cxn modelId="{C201A397-C9D1-49D4-8329-0DB82C1ACC96}" type="presOf" srcId="{685B400C-703D-46C6-9070-D465DCEDEFFD}" destId="{860E8AA6-3232-4093-990B-CB99F8B37A7B}" srcOrd="0" destOrd="0" presId="urn:microsoft.com/office/officeart/2005/8/layout/chevron2"/>
    <dgm:cxn modelId="{5EB9B547-5D9B-4564-8CC8-54E3D6530171}" srcId="{B1E84D42-3B47-47AB-8CCF-6E477D4A4E29}" destId="{94268569-EC6B-4345-8231-81560BBE7008}" srcOrd="0" destOrd="0" parTransId="{AA301CF5-01E6-447D-9BDF-C02D6ECA0FF9}" sibTransId="{C1DCCEAA-78A2-4E0B-8A37-924A882BE1F7}"/>
    <dgm:cxn modelId="{450CC528-74F8-4DE7-8512-3596D3295A1C}" type="presParOf" srcId="{860E8AA6-3232-4093-990B-CB99F8B37A7B}" destId="{18B4C62C-3A7B-4482-9107-EE53A0A9E889}" srcOrd="0" destOrd="0" presId="urn:microsoft.com/office/officeart/2005/8/layout/chevron2"/>
    <dgm:cxn modelId="{78E4B33C-B060-45AB-BFAB-FF756EEE9A7D}" type="presParOf" srcId="{18B4C62C-3A7B-4482-9107-EE53A0A9E889}" destId="{A0058802-CC04-45AF-B7F5-A28F0D3E8216}" srcOrd="0" destOrd="0" presId="urn:microsoft.com/office/officeart/2005/8/layout/chevron2"/>
    <dgm:cxn modelId="{BADD1EA6-9219-45B6-B1A8-1004C82C84F8}" type="presParOf" srcId="{18B4C62C-3A7B-4482-9107-EE53A0A9E889}" destId="{BBFDC7DC-32A5-4F71-978E-0A0A5917381B}" srcOrd="1" destOrd="0" presId="urn:microsoft.com/office/officeart/2005/8/layout/chevron2"/>
    <dgm:cxn modelId="{B278EF0B-0EDF-40C9-B243-A2B1E8F9D101}" type="presParOf" srcId="{860E8AA6-3232-4093-990B-CB99F8B37A7B}" destId="{B94896E6-F40E-4C8F-96F0-CC5B79E0030F}" srcOrd="1" destOrd="0" presId="urn:microsoft.com/office/officeart/2005/8/layout/chevron2"/>
    <dgm:cxn modelId="{B5711CC6-AB5F-4D83-A7A0-E16F6179C3E1}" type="presParOf" srcId="{860E8AA6-3232-4093-990B-CB99F8B37A7B}" destId="{1EB7290C-6036-4A69-8190-D3218A18302D}" srcOrd="2" destOrd="0" presId="urn:microsoft.com/office/officeart/2005/8/layout/chevron2"/>
    <dgm:cxn modelId="{F9F4116C-1C22-4447-AC57-6FD620EDD37D}" type="presParOf" srcId="{1EB7290C-6036-4A69-8190-D3218A18302D}" destId="{72CD5EFD-7AA9-449C-8166-C89CBC501D3C}" srcOrd="0" destOrd="0" presId="urn:microsoft.com/office/officeart/2005/8/layout/chevron2"/>
    <dgm:cxn modelId="{9ED23813-BE21-4440-89AA-1F4D084CC67D}" type="presParOf" srcId="{1EB7290C-6036-4A69-8190-D3218A18302D}" destId="{A84F8FA3-20EA-4540-8E59-0C146B637587}" srcOrd="1" destOrd="0" presId="urn:microsoft.com/office/officeart/2005/8/layout/chevron2"/>
    <dgm:cxn modelId="{1763CDA3-D69F-420A-8187-C597B4EEE06A}" type="presParOf" srcId="{860E8AA6-3232-4093-990B-CB99F8B37A7B}" destId="{9EF1FB63-DF84-4514-830F-7B67DD7966B3}" srcOrd="3" destOrd="0" presId="urn:microsoft.com/office/officeart/2005/8/layout/chevron2"/>
    <dgm:cxn modelId="{57975FDE-B93F-4A37-B344-6A3769D0DC69}" type="presParOf" srcId="{860E8AA6-3232-4093-990B-CB99F8B37A7B}" destId="{5F18DEA4-DA6A-479F-AF6F-3637C0DDE39E}" srcOrd="4" destOrd="0" presId="urn:microsoft.com/office/officeart/2005/8/layout/chevron2"/>
    <dgm:cxn modelId="{7D465473-47FC-4388-BB69-44E1A702BE3C}" type="presParOf" srcId="{5F18DEA4-DA6A-479F-AF6F-3637C0DDE39E}" destId="{D6B1E7BE-A7F3-47D5-B2A7-FD3B274C2CB5}" srcOrd="0" destOrd="0" presId="urn:microsoft.com/office/officeart/2005/8/layout/chevron2"/>
    <dgm:cxn modelId="{819E4750-5DFB-4340-9E33-537F694B9E8C}" type="presParOf" srcId="{5F18DEA4-DA6A-479F-AF6F-3637C0DDE39E}" destId="{F25D7A73-A315-41FF-B6AF-55782171A658}" srcOrd="1" destOrd="0" presId="urn:microsoft.com/office/officeart/2005/8/layout/chevron2"/>
    <dgm:cxn modelId="{996DC52C-BD6B-4313-BC75-28C279D8DA0F}" type="presParOf" srcId="{860E8AA6-3232-4093-990B-CB99F8B37A7B}" destId="{1E7677F2-8A1C-4B6E-987C-416DC1A2BD02}" srcOrd="5" destOrd="0" presId="urn:microsoft.com/office/officeart/2005/8/layout/chevron2"/>
    <dgm:cxn modelId="{85512608-32E2-4264-9CBD-7338077084BB}" type="presParOf" srcId="{860E8AA6-3232-4093-990B-CB99F8B37A7B}" destId="{B68155C4-ACF1-4250-BF22-3CD77DC1FC0C}" srcOrd="6" destOrd="0" presId="urn:microsoft.com/office/officeart/2005/8/layout/chevron2"/>
    <dgm:cxn modelId="{2109884C-F1E3-4B52-A9EF-6D0964EECAF9}" type="presParOf" srcId="{B68155C4-ACF1-4250-BF22-3CD77DC1FC0C}" destId="{CD32C769-67E9-41E4-BE0C-380B4203CB1B}" srcOrd="0" destOrd="0" presId="urn:microsoft.com/office/officeart/2005/8/layout/chevron2"/>
    <dgm:cxn modelId="{C95BF2A1-762A-4304-BFFB-E864B23CAF16}" type="presParOf" srcId="{B68155C4-ACF1-4250-BF22-3CD77DC1FC0C}" destId="{B8A65A44-3DF8-41C1-976A-36385FD871BD}" srcOrd="1" destOrd="0" presId="urn:microsoft.com/office/officeart/2005/8/layout/chevron2"/>
    <dgm:cxn modelId="{49E72BFD-EFB4-4F36-BCE0-F6D2471A5467}" type="presParOf" srcId="{860E8AA6-3232-4093-990B-CB99F8B37A7B}" destId="{C4BC35EC-F556-4F68-914D-454E3E7F143F}" srcOrd="7" destOrd="0" presId="urn:microsoft.com/office/officeart/2005/8/layout/chevron2"/>
    <dgm:cxn modelId="{08ADC7DD-494F-47D7-88AC-84AC6025B61E}" type="presParOf" srcId="{860E8AA6-3232-4093-990B-CB99F8B37A7B}" destId="{05308690-0482-4480-8243-F7155744ADEF}" srcOrd="8" destOrd="0" presId="urn:microsoft.com/office/officeart/2005/8/layout/chevron2"/>
    <dgm:cxn modelId="{CB5A2DD7-6DFE-45DF-B27D-7A13973D11B3}" type="presParOf" srcId="{05308690-0482-4480-8243-F7155744ADEF}" destId="{D55B4858-6A6A-44CD-85EC-DD786DFFB6C1}" srcOrd="0" destOrd="0" presId="urn:microsoft.com/office/officeart/2005/8/layout/chevron2"/>
    <dgm:cxn modelId="{0F836470-768E-4EF6-AA06-0AADD7EC68F1}" type="presParOf" srcId="{05308690-0482-4480-8243-F7155744ADEF}" destId="{A915EEF7-3728-4460-A4F8-C6C6109488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BA966B-C437-444C-B5FD-21D1198F1AB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B18045-6F9C-4E57-9FF6-3A361665701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Нарушение сроков</a:t>
          </a:r>
          <a:endParaRPr lang="ru-RU" sz="2000" b="1" dirty="0">
            <a:solidFill>
              <a:schemeClr val="tx2"/>
            </a:solidFill>
          </a:endParaRPr>
        </a:p>
      </dgm:t>
    </dgm:pt>
    <dgm:pt modelId="{0C1801C4-CFB2-4A6C-A8D4-CCA3B9A66A0F}" type="parTrans" cxnId="{1DEB093A-64DA-4A25-B5AE-F07BB280E5D6}">
      <dgm:prSet/>
      <dgm:spPr/>
      <dgm:t>
        <a:bodyPr/>
        <a:lstStyle/>
        <a:p>
          <a:endParaRPr lang="ru-RU"/>
        </a:p>
      </dgm:t>
    </dgm:pt>
    <dgm:pt modelId="{F647825A-EB85-494F-8866-E779140C906F}" type="sibTrans" cxnId="{1DEB093A-64DA-4A25-B5AE-F07BB280E5D6}">
      <dgm:prSet/>
      <dgm:spPr/>
      <dgm:t>
        <a:bodyPr/>
        <a:lstStyle/>
        <a:p>
          <a:endParaRPr lang="ru-RU"/>
        </a:p>
      </dgm:t>
    </dgm:pt>
    <dgm:pt modelId="{B0A94846-5711-4753-A7F8-833C5DE07ECE}">
      <dgm:prSet phldrT="[Текст]"/>
      <dgm:spPr/>
      <dgm:t>
        <a:bodyPr/>
        <a:lstStyle/>
        <a:p>
          <a:r>
            <a:rPr lang="ru-RU" b="1" dirty="0" smtClean="0"/>
            <a:t>Направления к онкологу при подозрении на ЗНО</a:t>
          </a:r>
          <a:endParaRPr lang="ru-RU" b="1" dirty="0"/>
        </a:p>
      </dgm:t>
    </dgm:pt>
    <dgm:pt modelId="{570A3CCD-C662-46F5-B03D-51E9FA7A5B9E}" type="parTrans" cxnId="{3A7DBCF1-FEDC-43F7-AD86-6A0EF9A90AF0}">
      <dgm:prSet/>
      <dgm:spPr/>
      <dgm:t>
        <a:bodyPr/>
        <a:lstStyle/>
        <a:p>
          <a:endParaRPr lang="ru-RU"/>
        </a:p>
      </dgm:t>
    </dgm:pt>
    <dgm:pt modelId="{CC923C59-503B-4F95-A28B-74A47D1B5169}" type="sibTrans" cxnId="{3A7DBCF1-FEDC-43F7-AD86-6A0EF9A90AF0}">
      <dgm:prSet/>
      <dgm:spPr/>
      <dgm:t>
        <a:bodyPr/>
        <a:lstStyle/>
        <a:p>
          <a:endParaRPr lang="ru-RU"/>
        </a:p>
      </dgm:t>
    </dgm:pt>
    <dgm:pt modelId="{F6988143-A8A4-40C3-90D1-50230437906C}">
      <dgm:prSet phldrT="[Текст]"/>
      <dgm:spPr/>
      <dgm:t>
        <a:bodyPr/>
        <a:lstStyle/>
        <a:p>
          <a:r>
            <a:rPr lang="ru-RU" b="1" dirty="0" smtClean="0"/>
            <a:t>Проведения обследований при подозрении на ЗНО</a:t>
          </a:r>
          <a:endParaRPr lang="ru-RU" b="1" dirty="0"/>
        </a:p>
      </dgm:t>
    </dgm:pt>
    <dgm:pt modelId="{2D78C894-AA9B-468D-A592-0615EBDACA4D}" type="parTrans" cxnId="{6E60EEE4-D6CE-4AEF-8494-97C189940B64}">
      <dgm:prSet/>
      <dgm:spPr/>
      <dgm:t>
        <a:bodyPr/>
        <a:lstStyle/>
        <a:p>
          <a:endParaRPr lang="ru-RU"/>
        </a:p>
      </dgm:t>
    </dgm:pt>
    <dgm:pt modelId="{4106F39C-E151-4776-A1EE-0318C9136205}" type="sibTrans" cxnId="{6E60EEE4-D6CE-4AEF-8494-97C189940B64}">
      <dgm:prSet/>
      <dgm:spPr/>
      <dgm:t>
        <a:bodyPr/>
        <a:lstStyle/>
        <a:p>
          <a:endParaRPr lang="ru-RU"/>
        </a:p>
      </dgm:t>
    </dgm:pt>
    <dgm:pt modelId="{89D90E4C-2738-471F-AE56-AE1CD149E697}">
      <dgm:prSet phldrT="[Текст]"/>
      <dgm:spPr/>
      <dgm:t>
        <a:bodyPr/>
        <a:lstStyle/>
        <a:p>
          <a:r>
            <a:rPr lang="ru-RU" b="1" dirty="0" smtClean="0"/>
            <a:t>Подтверждения диагноза и проведения консилиума</a:t>
          </a:r>
          <a:endParaRPr lang="ru-RU" b="1" dirty="0"/>
        </a:p>
      </dgm:t>
    </dgm:pt>
    <dgm:pt modelId="{46054F11-8593-4CC8-89E4-E463BFB24AC3}" type="parTrans" cxnId="{46AACF2E-9165-447B-B725-9FDA8FA117C3}">
      <dgm:prSet/>
      <dgm:spPr/>
      <dgm:t>
        <a:bodyPr/>
        <a:lstStyle/>
        <a:p>
          <a:endParaRPr lang="ru-RU"/>
        </a:p>
      </dgm:t>
    </dgm:pt>
    <dgm:pt modelId="{E8B0C407-591B-4A2A-B7F7-662BC0A292A0}" type="sibTrans" cxnId="{46AACF2E-9165-447B-B725-9FDA8FA117C3}">
      <dgm:prSet/>
      <dgm:spPr/>
      <dgm:t>
        <a:bodyPr/>
        <a:lstStyle/>
        <a:p>
          <a:endParaRPr lang="ru-RU"/>
        </a:p>
      </dgm:t>
    </dgm:pt>
    <dgm:pt modelId="{CC824F21-A3FB-499A-846D-43D0AF775757}">
      <dgm:prSet/>
      <dgm:spPr/>
      <dgm:t>
        <a:bodyPr/>
        <a:lstStyle/>
        <a:p>
          <a:r>
            <a:rPr lang="ru-RU" b="1" dirty="0" smtClean="0"/>
            <a:t>Начала лечения и его циклов</a:t>
          </a:r>
          <a:endParaRPr lang="ru-RU" b="1" dirty="0"/>
        </a:p>
      </dgm:t>
    </dgm:pt>
    <dgm:pt modelId="{8C333595-7D19-4D1B-8340-8AAC51F04BB1}" type="parTrans" cxnId="{D5F01DFE-486B-4558-A496-0F1376B10E7E}">
      <dgm:prSet/>
      <dgm:spPr/>
      <dgm:t>
        <a:bodyPr/>
        <a:lstStyle/>
        <a:p>
          <a:endParaRPr lang="ru-RU"/>
        </a:p>
      </dgm:t>
    </dgm:pt>
    <dgm:pt modelId="{3F3FB6BD-B9BE-433D-994E-71A515161EB6}" type="sibTrans" cxnId="{D5F01DFE-486B-4558-A496-0F1376B10E7E}">
      <dgm:prSet/>
      <dgm:spPr/>
      <dgm:t>
        <a:bodyPr/>
        <a:lstStyle/>
        <a:p>
          <a:endParaRPr lang="ru-RU"/>
        </a:p>
      </dgm:t>
    </dgm:pt>
    <dgm:pt modelId="{B255AE9A-67A6-4CF8-B231-E0FECE2FBE26}" type="pres">
      <dgm:prSet presAssocID="{67BA966B-C437-444C-B5FD-21D1198F1AB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737A1B-463B-4423-A55D-131D8BB4D36E}" type="pres">
      <dgm:prSet presAssocID="{29B18045-6F9C-4E57-9FF6-3A361665701D}" presName="centerShape" presStyleLbl="node0" presStyleIdx="0" presStyleCnt="1" custScaleX="109630"/>
      <dgm:spPr/>
      <dgm:t>
        <a:bodyPr/>
        <a:lstStyle/>
        <a:p>
          <a:endParaRPr lang="ru-RU"/>
        </a:p>
      </dgm:t>
    </dgm:pt>
    <dgm:pt modelId="{870222EE-1A14-4B6A-B75A-7E6199E2341F}" type="pres">
      <dgm:prSet presAssocID="{570A3CCD-C662-46F5-B03D-51E9FA7A5B9E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3C72F89B-A4C8-45BD-9ED5-FD954B63FC0C}" type="pres">
      <dgm:prSet presAssocID="{B0A94846-5711-4753-A7F8-833C5DE07E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C0A54-EC14-4029-B3FD-3FA2C10A5AB2}" type="pres">
      <dgm:prSet presAssocID="{2D78C894-AA9B-468D-A592-0615EBDACA4D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0C04FCD7-FD55-4961-8345-C216BD6CF0D7}" type="pres">
      <dgm:prSet presAssocID="{F6988143-A8A4-40C3-90D1-5023043790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595B2-4F54-432A-BA7F-9E34F4DF5249}" type="pres">
      <dgm:prSet presAssocID="{46054F11-8593-4CC8-89E4-E463BFB24AC3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FB603A86-6B8F-4564-9619-B894EE68576B}" type="pres">
      <dgm:prSet presAssocID="{89D90E4C-2738-471F-AE56-AE1CD149E6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E85D1-5EA9-498A-A252-F1D4E49ABB1F}" type="pres">
      <dgm:prSet presAssocID="{8C333595-7D19-4D1B-8340-8AAC51F04BB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EA40ADC9-2CF5-4E96-9FC0-A427E28EF619}" type="pres">
      <dgm:prSet presAssocID="{CC824F21-A3FB-499A-846D-43D0AF77575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ACF2E-9165-447B-B725-9FDA8FA117C3}" srcId="{29B18045-6F9C-4E57-9FF6-3A361665701D}" destId="{89D90E4C-2738-471F-AE56-AE1CD149E697}" srcOrd="2" destOrd="0" parTransId="{46054F11-8593-4CC8-89E4-E463BFB24AC3}" sibTransId="{E8B0C407-591B-4A2A-B7F7-662BC0A292A0}"/>
    <dgm:cxn modelId="{D5F01DFE-486B-4558-A496-0F1376B10E7E}" srcId="{29B18045-6F9C-4E57-9FF6-3A361665701D}" destId="{CC824F21-A3FB-499A-846D-43D0AF775757}" srcOrd="3" destOrd="0" parTransId="{8C333595-7D19-4D1B-8340-8AAC51F04BB1}" sibTransId="{3F3FB6BD-B9BE-433D-994E-71A515161EB6}"/>
    <dgm:cxn modelId="{430F2C40-ADA6-454C-9C9E-93AB9F281674}" type="presOf" srcId="{29B18045-6F9C-4E57-9FF6-3A361665701D}" destId="{C9737A1B-463B-4423-A55D-131D8BB4D36E}" srcOrd="0" destOrd="0" presId="urn:microsoft.com/office/officeart/2005/8/layout/radial4"/>
    <dgm:cxn modelId="{1DEB093A-64DA-4A25-B5AE-F07BB280E5D6}" srcId="{67BA966B-C437-444C-B5FD-21D1198F1AB2}" destId="{29B18045-6F9C-4E57-9FF6-3A361665701D}" srcOrd="0" destOrd="0" parTransId="{0C1801C4-CFB2-4A6C-A8D4-CCA3B9A66A0F}" sibTransId="{F647825A-EB85-494F-8866-E779140C906F}"/>
    <dgm:cxn modelId="{006EF4F1-095E-4C40-AD85-4B9CC2B41BE7}" type="presOf" srcId="{B0A94846-5711-4753-A7F8-833C5DE07ECE}" destId="{3C72F89B-A4C8-45BD-9ED5-FD954B63FC0C}" srcOrd="0" destOrd="0" presId="urn:microsoft.com/office/officeart/2005/8/layout/radial4"/>
    <dgm:cxn modelId="{D4BFA047-0B4D-4854-9B75-2697B014B736}" type="presOf" srcId="{8C333595-7D19-4D1B-8340-8AAC51F04BB1}" destId="{9ECE85D1-5EA9-498A-A252-F1D4E49ABB1F}" srcOrd="0" destOrd="0" presId="urn:microsoft.com/office/officeart/2005/8/layout/radial4"/>
    <dgm:cxn modelId="{74CEAA52-C192-4DDF-900C-C551F5F72AD8}" type="presOf" srcId="{67BA966B-C437-444C-B5FD-21D1198F1AB2}" destId="{B255AE9A-67A6-4CF8-B231-E0FECE2FBE26}" srcOrd="0" destOrd="0" presId="urn:microsoft.com/office/officeart/2005/8/layout/radial4"/>
    <dgm:cxn modelId="{830B6E5B-ADB1-4C6F-910E-FEF04996462E}" type="presOf" srcId="{89D90E4C-2738-471F-AE56-AE1CD149E697}" destId="{FB603A86-6B8F-4564-9619-B894EE68576B}" srcOrd="0" destOrd="0" presId="urn:microsoft.com/office/officeart/2005/8/layout/radial4"/>
    <dgm:cxn modelId="{6E60EEE4-D6CE-4AEF-8494-97C189940B64}" srcId="{29B18045-6F9C-4E57-9FF6-3A361665701D}" destId="{F6988143-A8A4-40C3-90D1-50230437906C}" srcOrd="1" destOrd="0" parTransId="{2D78C894-AA9B-468D-A592-0615EBDACA4D}" sibTransId="{4106F39C-E151-4776-A1EE-0318C9136205}"/>
    <dgm:cxn modelId="{3A7DBCF1-FEDC-43F7-AD86-6A0EF9A90AF0}" srcId="{29B18045-6F9C-4E57-9FF6-3A361665701D}" destId="{B0A94846-5711-4753-A7F8-833C5DE07ECE}" srcOrd="0" destOrd="0" parTransId="{570A3CCD-C662-46F5-B03D-51E9FA7A5B9E}" sibTransId="{CC923C59-503B-4F95-A28B-74A47D1B5169}"/>
    <dgm:cxn modelId="{5DD241F1-7456-4C1A-841B-46C17696F5D0}" type="presOf" srcId="{F6988143-A8A4-40C3-90D1-50230437906C}" destId="{0C04FCD7-FD55-4961-8345-C216BD6CF0D7}" srcOrd="0" destOrd="0" presId="urn:microsoft.com/office/officeart/2005/8/layout/radial4"/>
    <dgm:cxn modelId="{5FA269BA-1089-431B-98F1-9990620EE83D}" type="presOf" srcId="{46054F11-8593-4CC8-89E4-E463BFB24AC3}" destId="{40A595B2-4F54-432A-BA7F-9E34F4DF5249}" srcOrd="0" destOrd="0" presId="urn:microsoft.com/office/officeart/2005/8/layout/radial4"/>
    <dgm:cxn modelId="{DBF77359-1EF6-492A-98CB-122C17F81B43}" type="presOf" srcId="{2D78C894-AA9B-468D-A592-0615EBDACA4D}" destId="{734C0A54-EC14-4029-B3FD-3FA2C10A5AB2}" srcOrd="0" destOrd="0" presId="urn:microsoft.com/office/officeart/2005/8/layout/radial4"/>
    <dgm:cxn modelId="{32F41D53-2927-4090-B3ED-BC0C1B439645}" type="presOf" srcId="{CC824F21-A3FB-499A-846D-43D0AF775757}" destId="{EA40ADC9-2CF5-4E96-9FC0-A427E28EF619}" srcOrd="0" destOrd="0" presId="urn:microsoft.com/office/officeart/2005/8/layout/radial4"/>
    <dgm:cxn modelId="{89E6B871-9451-484E-B054-B87B039561D9}" type="presOf" srcId="{570A3CCD-C662-46F5-B03D-51E9FA7A5B9E}" destId="{870222EE-1A14-4B6A-B75A-7E6199E2341F}" srcOrd="0" destOrd="0" presId="urn:microsoft.com/office/officeart/2005/8/layout/radial4"/>
    <dgm:cxn modelId="{C225054E-193D-4B04-B6D1-DF7BFD7C8E67}" type="presParOf" srcId="{B255AE9A-67A6-4CF8-B231-E0FECE2FBE26}" destId="{C9737A1B-463B-4423-A55D-131D8BB4D36E}" srcOrd="0" destOrd="0" presId="urn:microsoft.com/office/officeart/2005/8/layout/radial4"/>
    <dgm:cxn modelId="{2FC528F2-C32A-4BE5-B675-4CEF6FA328CF}" type="presParOf" srcId="{B255AE9A-67A6-4CF8-B231-E0FECE2FBE26}" destId="{870222EE-1A14-4B6A-B75A-7E6199E2341F}" srcOrd="1" destOrd="0" presId="urn:microsoft.com/office/officeart/2005/8/layout/radial4"/>
    <dgm:cxn modelId="{55EFD38A-9F67-424E-8961-F31FE36C7771}" type="presParOf" srcId="{B255AE9A-67A6-4CF8-B231-E0FECE2FBE26}" destId="{3C72F89B-A4C8-45BD-9ED5-FD954B63FC0C}" srcOrd="2" destOrd="0" presId="urn:microsoft.com/office/officeart/2005/8/layout/radial4"/>
    <dgm:cxn modelId="{66090282-1A7B-4928-9271-AF4AED051A67}" type="presParOf" srcId="{B255AE9A-67A6-4CF8-B231-E0FECE2FBE26}" destId="{734C0A54-EC14-4029-B3FD-3FA2C10A5AB2}" srcOrd="3" destOrd="0" presId="urn:microsoft.com/office/officeart/2005/8/layout/radial4"/>
    <dgm:cxn modelId="{B02E2313-D8F0-43B4-BE4B-68F7F5D5AA73}" type="presParOf" srcId="{B255AE9A-67A6-4CF8-B231-E0FECE2FBE26}" destId="{0C04FCD7-FD55-4961-8345-C216BD6CF0D7}" srcOrd="4" destOrd="0" presId="urn:microsoft.com/office/officeart/2005/8/layout/radial4"/>
    <dgm:cxn modelId="{1A8610D3-075B-41F3-8EA8-DA79B62561B5}" type="presParOf" srcId="{B255AE9A-67A6-4CF8-B231-E0FECE2FBE26}" destId="{40A595B2-4F54-432A-BA7F-9E34F4DF5249}" srcOrd="5" destOrd="0" presId="urn:microsoft.com/office/officeart/2005/8/layout/radial4"/>
    <dgm:cxn modelId="{AE07F29E-9E6C-45C7-8B34-4C60D9B95D2A}" type="presParOf" srcId="{B255AE9A-67A6-4CF8-B231-E0FECE2FBE26}" destId="{FB603A86-6B8F-4564-9619-B894EE68576B}" srcOrd="6" destOrd="0" presId="urn:microsoft.com/office/officeart/2005/8/layout/radial4"/>
    <dgm:cxn modelId="{94BCCBC9-601B-454D-A10C-712BAD8EA52D}" type="presParOf" srcId="{B255AE9A-67A6-4CF8-B231-E0FECE2FBE26}" destId="{9ECE85D1-5EA9-498A-A252-F1D4E49ABB1F}" srcOrd="7" destOrd="0" presId="urn:microsoft.com/office/officeart/2005/8/layout/radial4"/>
    <dgm:cxn modelId="{38B91C8B-57C9-4202-B503-A68F3DC152EB}" type="presParOf" srcId="{B255AE9A-67A6-4CF8-B231-E0FECE2FBE26}" destId="{EA40ADC9-2CF5-4E96-9FC0-A427E28EF61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110DC-4475-47A3-A429-209376116E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50A9B-4335-49BB-8199-234B05DBF8B4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к онкологу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E331A5-0393-4DEF-985A-57A1CF818D02}" type="parTrans" cxnId="{9933E2E0-F018-4907-A7C2-ED403ED042C3}">
      <dgm:prSet/>
      <dgm:spPr/>
      <dgm:t>
        <a:bodyPr/>
        <a:lstStyle/>
        <a:p>
          <a:endParaRPr lang="ru-RU"/>
        </a:p>
      </dgm:t>
    </dgm:pt>
    <dgm:pt modelId="{A57AB8A5-BD88-46B9-BA28-E2EC502CB861}" type="sibTrans" cxnId="{9933E2E0-F018-4907-A7C2-ED403ED042C3}">
      <dgm:prSet/>
      <dgm:spPr/>
      <dgm:t>
        <a:bodyPr/>
        <a:lstStyle/>
        <a:p>
          <a:endParaRPr lang="ru-RU"/>
        </a:p>
      </dgm:t>
    </dgm:pt>
    <dgm:pt modelId="{FC8B4899-92E5-4CB1-AAF4-B2373CADB931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биопсию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46444-F0EC-4153-B05D-9F606DFECFAB}" type="parTrans" cxnId="{802E942E-AFBD-4E70-A436-BE00F1DF3901}">
      <dgm:prSet/>
      <dgm:spPr/>
      <dgm:t>
        <a:bodyPr/>
        <a:lstStyle/>
        <a:p>
          <a:endParaRPr lang="ru-RU"/>
        </a:p>
      </dgm:t>
    </dgm:pt>
    <dgm:pt modelId="{B74B56D6-CA72-408F-B266-0FD8DA704391}" type="sibTrans" cxnId="{802E942E-AFBD-4E70-A436-BE00F1DF3901}">
      <dgm:prSet/>
      <dgm:spPr/>
      <dgm:t>
        <a:bodyPr/>
        <a:lstStyle/>
        <a:p>
          <a:endParaRPr lang="ru-RU"/>
        </a:p>
      </dgm:t>
    </dgm:pt>
    <dgm:pt modelId="{D91D388C-C523-4F11-A4B5-0DC661B0A2CA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диагностические исследования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090CA-1687-400A-A90F-36011F765756}" type="parTrans" cxnId="{2475A669-F3F9-4FC8-925A-224EFD094B90}">
      <dgm:prSet/>
      <dgm:spPr/>
      <dgm:t>
        <a:bodyPr/>
        <a:lstStyle/>
        <a:p>
          <a:endParaRPr lang="ru-RU"/>
        </a:p>
      </dgm:t>
    </dgm:pt>
    <dgm:pt modelId="{88DB4F6A-A071-4544-8046-B8494E52C6F7}" type="sibTrans" cxnId="{2475A669-F3F9-4FC8-925A-224EFD094B90}">
      <dgm:prSet/>
      <dgm:spPr/>
      <dgm:t>
        <a:bodyPr/>
        <a:lstStyle/>
        <a:p>
          <a:endParaRPr lang="ru-RU"/>
        </a:p>
      </dgm:t>
    </dgm:pt>
    <dgm:pt modelId="{F6DB5597-A468-4856-8085-488CDF4507D2}" type="pres">
      <dgm:prSet presAssocID="{9CD110DC-4475-47A3-A429-209376116E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9A593-6335-458C-8259-773241D32112}" type="pres">
      <dgm:prSet presAssocID="{B7B50A9B-4335-49BB-8199-234B05DBF8B4}" presName="linNode" presStyleCnt="0"/>
      <dgm:spPr/>
    </dgm:pt>
    <dgm:pt modelId="{0C5778A3-091B-4946-9926-EC474C178A1B}" type="pres">
      <dgm:prSet presAssocID="{B7B50A9B-4335-49BB-8199-234B05DBF8B4}" presName="parentText" presStyleLbl="node1" presStyleIdx="0" presStyleCnt="3" custScaleX="2737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A7A55-2CD6-4730-AFB0-2D8E889DA23B}" type="pres">
      <dgm:prSet presAssocID="{A57AB8A5-BD88-46B9-BA28-E2EC502CB861}" presName="sp" presStyleCnt="0"/>
      <dgm:spPr/>
    </dgm:pt>
    <dgm:pt modelId="{62C3A92B-BEE5-42F6-B929-FB7DB9BDB33D}" type="pres">
      <dgm:prSet presAssocID="{FC8B4899-92E5-4CB1-AAF4-B2373CADB931}" presName="linNode" presStyleCnt="0"/>
      <dgm:spPr/>
    </dgm:pt>
    <dgm:pt modelId="{355B7B50-9668-4E22-9208-8E968402C6CE}" type="pres">
      <dgm:prSet presAssocID="{FC8B4899-92E5-4CB1-AAF4-B2373CADB931}" presName="parentText" presStyleLbl="node1" presStyleIdx="1" presStyleCnt="3" custScaleX="2775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52482-A85F-4DF2-9433-7F2488439D0B}" type="pres">
      <dgm:prSet presAssocID="{B74B56D6-CA72-408F-B266-0FD8DA704391}" presName="sp" presStyleCnt="0"/>
      <dgm:spPr/>
    </dgm:pt>
    <dgm:pt modelId="{26199B87-89E9-4C75-B0BA-7E1B30850A13}" type="pres">
      <dgm:prSet presAssocID="{D91D388C-C523-4F11-A4B5-0DC661B0A2CA}" presName="linNode" presStyleCnt="0"/>
      <dgm:spPr/>
    </dgm:pt>
    <dgm:pt modelId="{DDD57C7A-47F4-4F6D-A979-EE0DBEE217C4}" type="pres">
      <dgm:prSet presAssocID="{D91D388C-C523-4F11-A4B5-0DC661B0A2CA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2E942E-AFBD-4E70-A436-BE00F1DF3901}" srcId="{9CD110DC-4475-47A3-A429-209376116EBE}" destId="{FC8B4899-92E5-4CB1-AAF4-B2373CADB931}" srcOrd="1" destOrd="0" parTransId="{5B746444-F0EC-4153-B05D-9F606DFECFAB}" sibTransId="{B74B56D6-CA72-408F-B266-0FD8DA704391}"/>
    <dgm:cxn modelId="{9933E2E0-F018-4907-A7C2-ED403ED042C3}" srcId="{9CD110DC-4475-47A3-A429-209376116EBE}" destId="{B7B50A9B-4335-49BB-8199-234B05DBF8B4}" srcOrd="0" destOrd="0" parTransId="{78E331A5-0393-4DEF-985A-57A1CF818D02}" sibTransId="{A57AB8A5-BD88-46B9-BA28-E2EC502CB861}"/>
    <dgm:cxn modelId="{B4813022-56E1-40CA-8D1D-608E84CF77C4}" type="presOf" srcId="{FC8B4899-92E5-4CB1-AAF4-B2373CADB931}" destId="{355B7B50-9668-4E22-9208-8E968402C6CE}" srcOrd="0" destOrd="0" presId="urn:microsoft.com/office/officeart/2005/8/layout/vList5"/>
    <dgm:cxn modelId="{CA372A5C-6D52-4FF6-9412-A362368170D8}" type="presOf" srcId="{B7B50A9B-4335-49BB-8199-234B05DBF8B4}" destId="{0C5778A3-091B-4946-9926-EC474C178A1B}" srcOrd="0" destOrd="0" presId="urn:microsoft.com/office/officeart/2005/8/layout/vList5"/>
    <dgm:cxn modelId="{2475A669-F3F9-4FC8-925A-224EFD094B90}" srcId="{9CD110DC-4475-47A3-A429-209376116EBE}" destId="{D91D388C-C523-4F11-A4B5-0DC661B0A2CA}" srcOrd="2" destOrd="0" parTransId="{4CB090CA-1687-400A-A90F-36011F765756}" sibTransId="{88DB4F6A-A071-4544-8046-B8494E52C6F7}"/>
    <dgm:cxn modelId="{013BF669-0020-4A96-9583-E9F5BB0544FD}" type="presOf" srcId="{D91D388C-C523-4F11-A4B5-0DC661B0A2CA}" destId="{DDD57C7A-47F4-4F6D-A979-EE0DBEE217C4}" srcOrd="0" destOrd="0" presId="urn:microsoft.com/office/officeart/2005/8/layout/vList5"/>
    <dgm:cxn modelId="{B17F6FF7-8A87-40B0-9843-8BE7C896E72A}" type="presOf" srcId="{9CD110DC-4475-47A3-A429-209376116EBE}" destId="{F6DB5597-A468-4856-8085-488CDF4507D2}" srcOrd="0" destOrd="0" presId="urn:microsoft.com/office/officeart/2005/8/layout/vList5"/>
    <dgm:cxn modelId="{056E200B-7159-4058-90DE-985F343A1C62}" type="presParOf" srcId="{F6DB5597-A468-4856-8085-488CDF4507D2}" destId="{5BF9A593-6335-458C-8259-773241D32112}" srcOrd="0" destOrd="0" presId="urn:microsoft.com/office/officeart/2005/8/layout/vList5"/>
    <dgm:cxn modelId="{1C85FE2A-92CE-4CE9-841C-DD24C1C1C6D4}" type="presParOf" srcId="{5BF9A593-6335-458C-8259-773241D32112}" destId="{0C5778A3-091B-4946-9926-EC474C178A1B}" srcOrd="0" destOrd="0" presId="urn:microsoft.com/office/officeart/2005/8/layout/vList5"/>
    <dgm:cxn modelId="{4D65A72D-F116-429B-8C51-ED89F7A39D85}" type="presParOf" srcId="{F6DB5597-A468-4856-8085-488CDF4507D2}" destId="{DEAA7A55-2CD6-4730-AFB0-2D8E889DA23B}" srcOrd="1" destOrd="0" presId="urn:microsoft.com/office/officeart/2005/8/layout/vList5"/>
    <dgm:cxn modelId="{6E35B4D8-4C1C-4D52-BC16-A54DF15B8091}" type="presParOf" srcId="{F6DB5597-A468-4856-8085-488CDF4507D2}" destId="{62C3A92B-BEE5-42F6-B929-FB7DB9BDB33D}" srcOrd="2" destOrd="0" presId="urn:microsoft.com/office/officeart/2005/8/layout/vList5"/>
    <dgm:cxn modelId="{96E9D040-981B-430B-9598-96EDC4997DE9}" type="presParOf" srcId="{62C3A92B-BEE5-42F6-B929-FB7DB9BDB33D}" destId="{355B7B50-9668-4E22-9208-8E968402C6CE}" srcOrd="0" destOrd="0" presId="urn:microsoft.com/office/officeart/2005/8/layout/vList5"/>
    <dgm:cxn modelId="{3A677A5C-081A-4991-9473-40A411304B6D}" type="presParOf" srcId="{F6DB5597-A468-4856-8085-488CDF4507D2}" destId="{F7652482-A85F-4DF2-9433-7F2488439D0B}" srcOrd="3" destOrd="0" presId="urn:microsoft.com/office/officeart/2005/8/layout/vList5"/>
    <dgm:cxn modelId="{D1FA4643-E913-4705-80CE-35E296074A26}" type="presParOf" srcId="{F6DB5597-A468-4856-8085-488CDF4507D2}" destId="{26199B87-89E9-4C75-B0BA-7E1B30850A13}" srcOrd="4" destOrd="0" presId="urn:microsoft.com/office/officeart/2005/8/layout/vList5"/>
    <dgm:cxn modelId="{ED05C215-3C59-4CC9-AE5B-390A388AF066}" type="presParOf" srcId="{26199B87-89E9-4C75-B0BA-7E1B30850A13}" destId="{DDD57C7A-47F4-4F6D-A979-EE0DBEE217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D110DC-4475-47A3-A429-209376116E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50A9B-4335-49BB-8199-234B05DBF8B4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Стадия заболевания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E331A5-0393-4DEF-985A-57A1CF818D02}" type="parTrans" cxnId="{9933E2E0-F018-4907-A7C2-ED403ED042C3}">
      <dgm:prSet/>
      <dgm:spPr/>
      <dgm:t>
        <a:bodyPr/>
        <a:lstStyle/>
        <a:p>
          <a:endParaRPr lang="ru-RU"/>
        </a:p>
      </dgm:t>
    </dgm:pt>
    <dgm:pt modelId="{A57AB8A5-BD88-46B9-BA28-E2EC502CB861}" type="sibTrans" cxnId="{9933E2E0-F018-4907-A7C2-ED403ED042C3}">
      <dgm:prSet/>
      <dgm:spPr/>
      <dgm:t>
        <a:bodyPr/>
        <a:lstStyle/>
        <a:p>
          <a:endParaRPr lang="ru-RU"/>
        </a:p>
      </dgm:t>
    </dgm:pt>
    <dgm:pt modelId="{FC8B4899-92E5-4CB1-AAF4-B2373CADB931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Классификация по 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TNM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46444-F0EC-4153-B05D-9F606DFECFAB}" type="parTrans" cxnId="{802E942E-AFBD-4E70-A436-BE00F1DF3901}">
      <dgm:prSet/>
      <dgm:spPr/>
      <dgm:t>
        <a:bodyPr/>
        <a:lstStyle/>
        <a:p>
          <a:endParaRPr lang="ru-RU"/>
        </a:p>
      </dgm:t>
    </dgm:pt>
    <dgm:pt modelId="{B74B56D6-CA72-408F-B266-0FD8DA704391}" type="sibTrans" cxnId="{802E942E-AFBD-4E70-A436-BE00F1DF3901}">
      <dgm:prSet/>
      <dgm:spPr/>
      <dgm:t>
        <a:bodyPr/>
        <a:lstStyle/>
        <a:p>
          <a:endParaRPr lang="ru-RU"/>
        </a:p>
      </dgm:t>
    </dgm:pt>
    <dgm:pt modelId="{D91D388C-C523-4F11-A4B5-0DC661B0A2CA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результатах диагностики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090CA-1687-400A-A90F-36011F765756}" type="parTrans" cxnId="{2475A669-F3F9-4FC8-925A-224EFD094B90}">
      <dgm:prSet/>
      <dgm:spPr/>
      <dgm:t>
        <a:bodyPr/>
        <a:lstStyle/>
        <a:p>
          <a:endParaRPr lang="ru-RU"/>
        </a:p>
      </dgm:t>
    </dgm:pt>
    <dgm:pt modelId="{88DB4F6A-A071-4544-8046-B8494E52C6F7}" type="sibTrans" cxnId="{2475A669-F3F9-4FC8-925A-224EFD094B90}">
      <dgm:prSet/>
      <dgm:spPr/>
      <dgm:t>
        <a:bodyPr/>
        <a:lstStyle/>
        <a:p>
          <a:endParaRPr lang="ru-RU"/>
        </a:p>
      </dgm:t>
    </dgm:pt>
    <dgm:pt modelId="{FEADCDE8-C919-4D9D-86FC-C6E4C3C8825B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противопоказаниях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C056A-9B1C-43BA-AFE1-5CE1A3639C22}" type="parTrans" cxnId="{6C290B9C-3E0B-45DC-BF91-B3136579D5C0}">
      <dgm:prSet/>
      <dgm:spPr/>
      <dgm:t>
        <a:bodyPr/>
        <a:lstStyle/>
        <a:p>
          <a:endParaRPr lang="ru-RU"/>
        </a:p>
      </dgm:t>
    </dgm:pt>
    <dgm:pt modelId="{4F97F9B4-3B4C-4773-BA2D-00D185DDF6E4}" type="sibTrans" cxnId="{6C290B9C-3E0B-45DC-BF91-B3136579D5C0}">
      <dgm:prSet/>
      <dgm:spPr/>
      <dgm:t>
        <a:bodyPr/>
        <a:lstStyle/>
        <a:p>
          <a:endParaRPr lang="ru-RU"/>
        </a:p>
      </dgm:t>
    </dgm:pt>
    <dgm:pt modelId="{4BE94BFE-12B6-4D67-BE83-7EB150D65FF9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 консилиума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949FAA-B18C-4F8F-BB96-47F26C3B52E7}" type="parTrans" cxnId="{5853A5CA-2796-4CE0-94FD-535DE06095FD}">
      <dgm:prSet/>
      <dgm:spPr/>
      <dgm:t>
        <a:bodyPr/>
        <a:lstStyle/>
        <a:p>
          <a:endParaRPr lang="ru-RU"/>
        </a:p>
      </dgm:t>
    </dgm:pt>
    <dgm:pt modelId="{D22F0D49-3E5C-4CA4-9705-477509C3E6BA}" type="sibTrans" cxnId="{5853A5CA-2796-4CE0-94FD-535DE06095FD}">
      <dgm:prSet/>
      <dgm:spPr/>
      <dgm:t>
        <a:bodyPr/>
        <a:lstStyle/>
        <a:p>
          <a:endParaRPr lang="ru-RU"/>
        </a:p>
      </dgm:t>
    </dgm:pt>
    <dgm:pt modelId="{915452F7-716A-4665-AADA-411D0B0D2E18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 и цикл специализированного лечения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53CF0-8238-4B2B-BB39-E8EB7ED1A0D7}" type="parTrans" cxnId="{AA7F3F82-1405-4077-9049-BD5852DE85CE}">
      <dgm:prSet/>
      <dgm:spPr/>
      <dgm:t>
        <a:bodyPr/>
        <a:lstStyle/>
        <a:p>
          <a:endParaRPr lang="ru-RU"/>
        </a:p>
      </dgm:t>
    </dgm:pt>
    <dgm:pt modelId="{D8861776-A127-462E-83FE-77E77C8CE366}" type="sibTrans" cxnId="{AA7F3F82-1405-4077-9049-BD5852DE85CE}">
      <dgm:prSet/>
      <dgm:spPr/>
      <dgm:t>
        <a:bodyPr/>
        <a:lstStyle/>
        <a:p>
          <a:endParaRPr lang="ru-RU"/>
        </a:p>
      </dgm:t>
    </dgm:pt>
    <dgm:pt modelId="{F6DB5597-A468-4856-8085-488CDF4507D2}" type="pres">
      <dgm:prSet presAssocID="{9CD110DC-4475-47A3-A429-209376116E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9A593-6335-458C-8259-773241D32112}" type="pres">
      <dgm:prSet presAssocID="{B7B50A9B-4335-49BB-8199-234B05DBF8B4}" presName="linNode" presStyleCnt="0"/>
      <dgm:spPr/>
    </dgm:pt>
    <dgm:pt modelId="{0C5778A3-091B-4946-9926-EC474C178A1B}" type="pres">
      <dgm:prSet presAssocID="{B7B50A9B-4335-49BB-8199-234B05DBF8B4}" presName="parentText" presStyleLbl="node1" presStyleIdx="0" presStyleCnt="6" custScaleX="277778" custScaleY="432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A7A55-2CD6-4730-AFB0-2D8E889DA23B}" type="pres">
      <dgm:prSet presAssocID="{A57AB8A5-BD88-46B9-BA28-E2EC502CB861}" presName="sp" presStyleCnt="0"/>
      <dgm:spPr/>
    </dgm:pt>
    <dgm:pt modelId="{62C3A92B-BEE5-42F6-B929-FB7DB9BDB33D}" type="pres">
      <dgm:prSet presAssocID="{FC8B4899-92E5-4CB1-AAF4-B2373CADB931}" presName="linNode" presStyleCnt="0"/>
      <dgm:spPr/>
    </dgm:pt>
    <dgm:pt modelId="{355B7B50-9668-4E22-9208-8E968402C6CE}" type="pres">
      <dgm:prSet presAssocID="{FC8B4899-92E5-4CB1-AAF4-B2373CADB931}" presName="parentText" presStyleLbl="node1" presStyleIdx="1" presStyleCnt="6" custScaleX="277778" custScaleY="320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52482-A85F-4DF2-9433-7F2488439D0B}" type="pres">
      <dgm:prSet presAssocID="{B74B56D6-CA72-408F-B266-0FD8DA704391}" presName="sp" presStyleCnt="0"/>
      <dgm:spPr/>
    </dgm:pt>
    <dgm:pt modelId="{26199B87-89E9-4C75-B0BA-7E1B30850A13}" type="pres">
      <dgm:prSet presAssocID="{D91D388C-C523-4F11-A4B5-0DC661B0A2CA}" presName="linNode" presStyleCnt="0"/>
      <dgm:spPr/>
    </dgm:pt>
    <dgm:pt modelId="{DDD57C7A-47F4-4F6D-A979-EE0DBEE217C4}" type="pres">
      <dgm:prSet presAssocID="{D91D388C-C523-4F11-A4B5-0DC661B0A2CA}" presName="parentText" presStyleLbl="node1" presStyleIdx="2" presStyleCnt="6" custScaleX="277778" custScaleY="67610" custLinFactNeighborX="-1251" custLinFactNeighborY="-12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EE4DD-3265-490A-BE10-5B6E8D94B8E8}" type="pres">
      <dgm:prSet presAssocID="{88DB4F6A-A071-4544-8046-B8494E52C6F7}" presName="sp" presStyleCnt="0"/>
      <dgm:spPr/>
    </dgm:pt>
    <dgm:pt modelId="{2C0B5642-6B8B-4949-890C-A47F160BF0FA}" type="pres">
      <dgm:prSet presAssocID="{FEADCDE8-C919-4D9D-86FC-C6E4C3C8825B}" presName="linNode" presStyleCnt="0"/>
      <dgm:spPr/>
    </dgm:pt>
    <dgm:pt modelId="{F5DE206D-13A5-4C93-891E-ACF042F9F574}" type="pres">
      <dgm:prSet presAssocID="{FEADCDE8-C919-4D9D-86FC-C6E4C3C8825B}" presName="parentText" presStyleLbl="node1" presStyleIdx="3" presStyleCnt="6" custScaleX="277778" custScaleY="477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8E68A-C553-4EAE-9F21-F4FB98805579}" type="pres">
      <dgm:prSet presAssocID="{4F97F9B4-3B4C-4773-BA2D-00D185DDF6E4}" presName="sp" presStyleCnt="0"/>
      <dgm:spPr/>
    </dgm:pt>
    <dgm:pt modelId="{4C413A70-F182-4CE1-912F-48936E301CD3}" type="pres">
      <dgm:prSet presAssocID="{4BE94BFE-12B6-4D67-BE83-7EB150D65FF9}" presName="linNode" presStyleCnt="0"/>
      <dgm:spPr/>
    </dgm:pt>
    <dgm:pt modelId="{1E1552D8-A6F7-426A-8424-478BDA6BED9B}" type="pres">
      <dgm:prSet presAssocID="{4BE94BFE-12B6-4D67-BE83-7EB150D65FF9}" presName="parentText" presStyleLbl="node1" presStyleIdx="4" presStyleCnt="6" custScaleX="277778" custScaleY="473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00167-5E30-47F6-B176-C57CE610E6F9}" type="pres">
      <dgm:prSet presAssocID="{D22F0D49-3E5C-4CA4-9705-477509C3E6BA}" presName="sp" presStyleCnt="0"/>
      <dgm:spPr/>
    </dgm:pt>
    <dgm:pt modelId="{A25A9180-CA1A-46BE-9009-D9A729CA5744}" type="pres">
      <dgm:prSet presAssocID="{915452F7-716A-4665-AADA-411D0B0D2E18}" presName="linNode" presStyleCnt="0"/>
      <dgm:spPr/>
    </dgm:pt>
    <dgm:pt modelId="{6AC0C8DB-B5F2-48F3-9AEA-0EAF5AC8E126}" type="pres">
      <dgm:prSet presAssocID="{915452F7-716A-4665-AADA-411D0B0D2E18}" presName="parentText" presStyleLbl="node1" presStyleIdx="5" presStyleCnt="6" custScaleX="277778" custScaleY="566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9576D-AE3F-4CC9-8C40-4B35DE7A6C45}" type="presOf" srcId="{915452F7-716A-4665-AADA-411D0B0D2E18}" destId="{6AC0C8DB-B5F2-48F3-9AEA-0EAF5AC8E126}" srcOrd="0" destOrd="0" presId="urn:microsoft.com/office/officeart/2005/8/layout/vList5"/>
    <dgm:cxn modelId="{AA7F3F82-1405-4077-9049-BD5852DE85CE}" srcId="{9CD110DC-4475-47A3-A429-209376116EBE}" destId="{915452F7-716A-4665-AADA-411D0B0D2E18}" srcOrd="5" destOrd="0" parTransId="{20053CF0-8238-4B2B-BB39-E8EB7ED1A0D7}" sibTransId="{D8861776-A127-462E-83FE-77E77C8CE366}"/>
    <dgm:cxn modelId="{C90AD97D-312B-47F4-841E-0552DAE0A18D}" type="presOf" srcId="{D91D388C-C523-4F11-A4B5-0DC661B0A2CA}" destId="{DDD57C7A-47F4-4F6D-A979-EE0DBEE217C4}" srcOrd="0" destOrd="0" presId="urn:microsoft.com/office/officeart/2005/8/layout/vList5"/>
    <dgm:cxn modelId="{5853A5CA-2796-4CE0-94FD-535DE06095FD}" srcId="{9CD110DC-4475-47A3-A429-209376116EBE}" destId="{4BE94BFE-12B6-4D67-BE83-7EB150D65FF9}" srcOrd="4" destOrd="0" parTransId="{96949FAA-B18C-4F8F-BB96-47F26C3B52E7}" sibTransId="{D22F0D49-3E5C-4CA4-9705-477509C3E6BA}"/>
    <dgm:cxn modelId="{B1168E27-FFEE-4ED8-A0B9-A3593177F020}" type="presOf" srcId="{B7B50A9B-4335-49BB-8199-234B05DBF8B4}" destId="{0C5778A3-091B-4946-9926-EC474C178A1B}" srcOrd="0" destOrd="0" presId="urn:microsoft.com/office/officeart/2005/8/layout/vList5"/>
    <dgm:cxn modelId="{91038DF6-1E1E-46CB-90DC-8D9D9BB85BE9}" type="presOf" srcId="{4BE94BFE-12B6-4D67-BE83-7EB150D65FF9}" destId="{1E1552D8-A6F7-426A-8424-478BDA6BED9B}" srcOrd="0" destOrd="0" presId="urn:microsoft.com/office/officeart/2005/8/layout/vList5"/>
    <dgm:cxn modelId="{802E942E-AFBD-4E70-A436-BE00F1DF3901}" srcId="{9CD110DC-4475-47A3-A429-209376116EBE}" destId="{FC8B4899-92E5-4CB1-AAF4-B2373CADB931}" srcOrd="1" destOrd="0" parTransId="{5B746444-F0EC-4153-B05D-9F606DFECFAB}" sibTransId="{B74B56D6-CA72-408F-B266-0FD8DA704391}"/>
    <dgm:cxn modelId="{049D157B-CA3B-4207-8906-FFA2310AF5BA}" type="presOf" srcId="{FC8B4899-92E5-4CB1-AAF4-B2373CADB931}" destId="{355B7B50-9668-4E22-9208-8E968402C6CE}" srcOrd="0" destOrd="0" presId="urn:microsoft.com/office/officeart/2005/8/layout/vList5"/>
    <dgm:cxn modelId="{6C290B9C-3E0B-45DC-BF91-B3136579D5C0}" srcId="{9CD110DC-4475-47A3-A429-209376116EBE}" destId="{FEADCDE8-C919-4D9D-86FC-C6E4C3C8825B}" srcOrd="3" destOrd="0" parTransId="{E52C056A-9B1C-43BA-AFE1-5CE1A3639C22}" sibTransId="{4F97F9B4-3B4C-4773-BA2D-00D185DDF6E4}"/>
    <dgm:cxn modelId="{B76D9040-13F2-4944-A472-6C22031A731E}" type="presOf" srcId="{9CD110DC-4475-47A3-A429-209376116EBE}" destId="{F6DB5597-A468-4856-8085-488CDF4507D2}" srcOrd="0" destOrd="0" presId="urn:microsoft.com/office/officeart/2005/8/layout/vList5"/>
    <dgm:cxn modelId="{A38FBCC9-8889-4600-AC4A-1C6D1065D7A0}" type="presOf" srcId="{FEADCDE8-C919-4D9D-86FC-C6E4C3C8825B}" destId="{F5DE206D-13A5-4C93-891E-ACF042F9F574}" srcOrd="0" destOrd="0" presId="urn:microsoft.com/office/officeart/2005/8/layout/vList5"/>
    <dgm:cxn modelId="{2475A669-F3F9-4FC8-925A-224EFD094B90}" srcId="{9CD110DC-4475-47A3-A429-209376116EBE}" destId="{D91D388C-C523-4F11-A4B5-0DC661B0A2CA}" srcOrd="2" destOrd="0" parTransId="{4CB090CA-1687-400A-A90F-36011F765756}" sibTransId="{88DB4F6A-A071-4544-8046-B8494E52C6F7}"/>
    <dgm:cxn modelId="{9933E2E0-F018-4907-A7C2-ED403ED042C3}" srcId="{9CD110DC-4475-47A3-A429-209376116EBE}" destId="{B7B50A9B-4335-49BB-8199-234B05DBF8B4}" srcOrd="0" destOrd="0" parTransId="{78E331A5-0393-4DEF-985A-57A1CF818D02}" sibTransId="{A57AB8A5-BD88-46B9-BA28-E2EC502CB861}"/>
    <dgm:cxn modelId="{EABB69A3-FAE4-4704-8C70-208F9522E80F}" type="presParOf" srcId="{F6DB5597-A468-4856-8085-488CDF4507D2}" destId="{5BF9A593-6335-458C-8259-773241D32112}" srcOrd="0" destOrd="0" presId="urn:microsoft.com/office/officeart/2005/8/layout/vList5"/>
    <dgm:cxn modelId="{925BB23B-D1D9-412A-AEBC-BC06B7811AA0}" type="presParOf" srcId="{5BF9A593-6335-458C-8259-773241D32112}" destId="{0C5778A3-091B-4946-9926-EC474C178A1B}" srcOrd="0" destOrd="0" presId="urn:microsoft.com/office/officeart/2005/8/layout/vList5"/>
    <dgm:cxn modelId="{6A9EB7B1-18AE-47DD-9AB5-9FB833F0DAAC}" type="presParOf" srcId="{F6DB5597-A468-4856-8085-488CDF4507D2}" destId="{DEAA7A55-2CD6-4730-AFB0-2D8E889DA23B}" srcOrd="1" destOrd="0" presId="urn:microsoft.com/office/officeart/2005/8/layout/vList5"/>
    <dgm:cxn modelId="{EFEDAFCC-C138-412C-A018-20E6BD04C3CB}" type="presParOf" srcId="{F6DB5597-A468-4856-8085-488CDF4507D2}" destId="{62C3A92B-BEE5-42F6-B929-FB7DB9BDB33D}" srcOrd="2" destOrd="0" presId="urn:microsoft.com/office/officeart/2005/8/layout/vList5"/>
    <dgm:cxn modelId="{86AE3942-1224-4CE2-B475-8138074C518D}" type="presParOf" srcId="{62C3A92B-BEE5-42F6-B929-FB7DB9BDB33D}" destId="{355B7B50-9668-4E22-9208-8E968402C6CE}" srcOrd="0" destOrd="0" presId="urn:microsoft.com/office/officeart/2005/8/layout/vList5"/>
    <dgm:cxn modelId="{84C1DAEC-1449-4247-9D3B-237E8A3D36BF}" type="presParOf" srcId="{F6DB5597-A468-4856-8085-488CDF4507D2}" destId="{F7652482-A85F-4DF2-9433-7F2488439D0B}" srcOrd="3" destOrd="0" presId="urn:microsoft.com/office/officeart/2005/8/layout/vList5"/>
    <dgm:cxn modelId="{FD575719-EAE7-450A-B240-28916D6B8798}" type="presParOf" srcId="{F6DB5597-A468-4856-8085-488CDF4507D2}" destId="{26199B87-89E9-4C75-B0BA-7E1B30850A13}" srcOrd="4" destOrd="0" presId="urn:microsoft.com/office/officeart/2005/8/layout/vList5"/>
    <dgm:cxn modelId="{930F547A-B6D6-49EF-AA66-4BBC04E2327C}" type="presParOf" srcId="{26199B87-89E9-4C75-B0BA-7E1B30850A13}" destId="{DDD57C7A-47F4-4F6D-A979-EE0DBEE217C4}" srcOrd="0" destOrd="0" presId="urn:microsoft.com/office/officeart/2005/8/layout/vList5"/>
    <dgm:cxn modelId="{EFC3CAF5-7E0F-47FF-8DDD-7B975D3420BB}" type="presParOf" srcId="{F6DB5597-A468-4856-8085-488CDF4507D2}" destId="{F53EE4DD-3265-490A-BE10-5B6E8D94B8E8}" srcOrd="5" destOrd="0" presId="urn:microsoft.com/office/officeart/2005/8/layout/vList5"/>
    <dgm:cxn modelId="{E810E534-D32D-4381-A7C9-63C61B2C8C17}" type="presParOf" srcId="{F6DB5597-A468-4856-8085-488CDF4507D2}" destId="{2C0B5642-6B8B-4949-890C-A47F160BF0FA}" srcOrd="6" destOrd="0" presId="urn:microsoft.com/office/officeart/2005/8/layout/vList5"/>
    <dgm:cxn modelId="{90FE514D-993C-4D24-B4CE-2F2B99F22666}" type="presParOf" srcId="{2C0B5642-6B8B-4949-890C-A47F160BF0FA}" destId="{F5DE206D-13A5-4C93-891E-ACF042F9F574}" srcOrd="0" destOrd="0" presId="urn:microsoft.com/office/officeart/2005/8/layout/vList5"/>
    <dgm:cxn modelId="{5479E9AC-17C5-47D0-AFE4-C3AD310E8D2A}" type="presParOf" srcId="{F6DB5597-A468-4856-8085-488CDF4507D2}" destId="{73A8E68A-C553-4EAE-9F21-F4FB98805579}" srcOrd="7" destOrd="0" presId="urn:microsoft.com/office/officeart/2005/8/layout/vList5"/>
    <dgm:cxn modelId="{6367D62E-66D6-4FFA-9780-F3ACB136BD10}" type="presParOf" srcId="{F6DB5597-A468-4856-8085-488CDF4507D2}" destId="{4C413A70-F182-4CE1-912F-48936E301CD3}" srcOrd="8" destOrd="0" presId="urn:microsoft.com/office/officeart/2005/8/layout/vList5"/>
    <dgm:cxn modelId="{87AB2D0E-D2B4-49F0-A303-9A59AC49A15B}" type="presParOf" srcId="{4C413A70-F182-4CE1-912F-48936E301CD3}" destId="{1E1552D8-A6F7-426A-8424-478BDA6BED9B}" srcOrd="0" destOrd="0" presId="urn:microsoft.com/office/officeart/2005/8/layout/vList5"/>
    <dgm:cxn modelId="{EC2993F3-CE57-4289-B5CC-199A260E1E54}" type="presParOf" srcId="{F6DB5597-A468-4856-8085-488CDF4507D2}" destId="{15600167-5E30-47F6-B176-C57CE610E6F9}" srcOrd="9" destOrd="0" presId="urn:microsoft.com/office/officeart/2005/8/layout/vList5"/>
    <dgm:cxn modelId="{C3F7129A-60ED-4472-A60D-104834345B54}" type="presParOf" srcId="{F6DB5597-A468-4856-8085-488CDF4507D2}" destId="{A25A9180-CA1A-46BE-9009-D9A729CA5744}" srcOrd="10" destOrd="0" presId="urn:microsoft.com/office/officeart/2005/8/layout/vList5"/>
    <dgm:cxn modelId="{92D2DA31-101E-42FF-B672-3BF9F7B2A0AF}" type="presParOf" srcId="{A25A9180-CA1A-46BE-9009-D9A729CA5744}" destId="{6AC0C8DB-B5F2-48F3-9AEA-0EAF5AC8E12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87DCD-1FB1-4EBD-B5E5-9D03330EB97C}">
      <dsp:nvSpPr>
        <dsp:cNvPr id="0" name=""/>
        <dsp:cNvSpPr/>
      </dsp:nvSpPr>
      <dsp:spPr>
        <a:xfrm>
          <a:off x="0" y="291274"/>
          <a:ext cx="6096000" cy="2098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1353820" rIns="473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«Развитие системы оказания первичной медико-санитарной помощи»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«Борьба с онкологическими заболеваниями»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1274"/>
        <a:ext cx="6096000" cy="2098687"/>
      </dsp:txXfrm>
    </dsp:sp>
    <dsp:sp modelId="{DFF93694-0332-458B-A1A1-5DF0EDFDDB28}">
      <dsp:nvSpPr>
        <dsp:cNvPr id="0" name=""/>
        <dsp:cNvSpPr/>
      </dsp:nvSpPr>
      <dsp:spPr>
        <a:xfrm>
          <a:off x="304800" y="234862"/>
          <a:ext cx="4267200" cy="1015812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«Здравоохранение»</a:t>
          </a:r>
          <a:b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(01.10.2018-31.12.2024)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388" y="284450"/>
        <a:ext cx="4168024" cy="916636"/>
      </dsp:txXfrm>
    </dsp:sp>
    <dsp:sp modelId="{26EF1B3C-0A81-475B-B6C1-036D34E3F865}">
      <dsp:nvSpPr>
        <dsp:cNvPr id="0" name=""/>
        <dsp:cNvSpPr/>
      </dsp:nvSpPr>
      <dsp:spPr>
        <a:xfrm>
          <a:off x="0" y="2784365"/>
          <a:ext cx="6096000" cy="1893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1353820" rIns="473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«Разработка и реализация программы системной поддержки и повышения качества жизни граждан старшего возраста»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84365"/>
        <a:ext cx="6096000" cy="1893937"/>
      </dsp:txXfrm>
    </dsp:sp>
    <dsp:sp modelId="{8B20C69C-B5D9-4729-BA3C-E3FEEF79DEFE}">
      <dsp:nvSpPr>
        <dsp:cNvPr id="0" name=""/>
        <dsp:cNvSpPr/>
      </dsp:nvSpPr>
      <dsp:spPr>
        <a:xfrm>
          <a:off x="304800" y="2740962"/>
          <a:ext cx="4267200" cy="1002803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«Демография»</a:t>
          </a:r>
          <a:br>
            <a:rPr lang="ru-RU" sz="18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(01.01.2019-31.12.2024)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753" y="2789915"/>
        <a:ext cx="4169294" cy="904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58802-CC04-45AF-B7F5-A28F0D3E8216}">
      <dsp:nvSpPr>
        <dsp:cNvPr id="0" name=""/>
        <dsp:cNvSpPr/>
      </dsp:nvSpPr>
      <dsp:spPr>
        <a:xfrm rot="5400000">
          <a:off x="-183796" y="184585"/>
          <a:ext cx="1225307" cy="8577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-5400000">
        <a:off x="1" y="429647"/>
        <a:ext cx="857715" cy="367592"/>
      </dsp:txXfrm>
    </dsp:sp>
    <dsp:sp modelId="{BBFDC7DC-32A5-4F71-978E-0A0A5917381B}">
      <dsp:nvSpPr>
        <dsp:cNvPr id="0" name=""/>
        <dsp:cNvSpPr/>
      </dsp:nvSpPr>
      <dsp:spPr>
        <a:xfrm rot="5400000">
          <a:off x="4459124" y="-3600620"/>
          <a:ext cx="796450" cy="7999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Увеличение продолжительности жизни пациентов с ЗНО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7716" y="39667"/>
        <a:ext cx="7960389" cy="718692"/>
      </dsp:txXfrm>
    </dsp:sp>
    <dsp:sp modelId="{72CD5EFD-7AA9-449C-8166-C89CBC501D3C}">
      <dsp:nvSpPr>
        <dsp:cNvPr id="0" name=""/>
        <dsp:cNvSpPr/>
      </dsp:nvSpPr>
      <dsp:spPr>
        <a:xfrm rot="5400000">
          <a:off x="-183796" y="1294020"/>
          <a:ext cx="1225307" cy="8577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 rot="-5400000">
        <a:off x="1" y="1539082"/>
        <a:ext cx="857715" cy="367592"/>
      </dsp:txXfrm>
    </dsp:sp>
    <dsp:sp modelId="{A84F8FA3-20EA-4540-8E59-0C146B637587}">
      <dsp:nvSpPr>
        <dsp:cNvPr id="0" name=""/>
        <dsp:cNvSpPr/>
      </dsp:nvSpPr>
      <dsp:spPr>
        <a:xfrm rot="5400000">
          <a:off x="4459124" y="-2491184"/>
          <a:ext cx="796450" cy="7999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Снижение смертности от ЗНО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7716" y="1149103"/>
        <a:ext cx="7960389" cy="718692"/>
      </dsp:txXfrm>
    </dsp:sp>
    <dsp:sp modelId="{D6B1E7BE-A7F3-47D5-B2A7-FD3B274C2CB5}">
      <dsp:nvSpPr>
        <dsp:cNvPr id="0" name=""/>
        <dsp:cNvSpPr/>
      </dsp:nvSpPr>
      <dsp:spPr>
        <a:xfrm rot="5400000">
          <a:off x="-183796" y="2403456"/>
          <a:ext cx="1225307" cy="8577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 rot="-5400000">
        <a:off x="1" y="2648518"/>
        <a:ext cx="857715" cy="367592"/>
      </dsp:txXfrm>
    </dsp:sp>
    <dsp:sp modelId="{F25D7A73-A315-41FF-B6AF-55782171A658}">
      <dsp:nvSpPr>
        <dsp:cNvPr id="0" name=""/>
        <dsp:cNvSpPr/>
      </dsp:nvSpPr>
      <dsp:spPr>
        <a:xfrm rot="5400000">
          <a:off x="4459124" y="-1381748"/>
          <a:ext cx="796450" cy="7999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Увеличение доли пациентов с выявленным ЗНО на ранних стадиях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7716" y="2258539"/>
        <a:ext cx="7960389" cy="718692"/>
      </dsp:txXfrm>
    </dsp:sp>
    <dsp:sp modelId="{CD32C769-67E9-41E4-BE0C-380B4203CB1B}">
      <dsp:nvSpPr>
        <dsp:cNvPr id="0" name=""/>
        <dsp:cNvSpPr/>
      </dsp:nvSpPr>
      <dsp:spPr>
        <a:xfrm rot="5400000">
          <a:off x="-183796" y="3512892"/>
          <a:ext cx="1225307" cy="8577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</a:t>
          </a:r>
          <a:endParaRPr lang="ru-RU" sz="2400" kern="1200" dirty="0"/>
        </a:p>
      </dsp:txBody>
      <dsp:txXfrm rot="-5400000">
        <a:off x="1" y="3757954"/>
        <a:ext cx="857715" cy="367592"/>
      </dsp:txXfrm>
    </dsp:sp>
    <dsp:sp modelId="{B8A65A44-3DF8-41C1-976A-36385FD871BD}">
      <dsp:nvSpPr>
        <dsp:cNvPr id="0" name=""/>
        <dsp:cNvSpPr/>
      </dsp:nvSpPr>
      <dsp:spPr>
        <a:xfrm rot="5400000">
          <a:off x="4459124" y="-272312"/>
          <a:ext cx="796450" cy="7999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Сокращение времени на проведения обследования пациента от момента подозрения до начала лечения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7716" y="3367975"/>
        <a:ext cx="7960389" cy="718692"/>
      </dsp:txXfrm>
    </dsp:sp>
    <dsp:sp modelId="{D55B4858-6A6A-44CD-85EC-DD786DFFB6C1}">
      <dsp:nvSpPr>
        <dsp:cNvPr id="0" name=""/>
        <dsp:cNvSpPr/>
      </dsp:nvSpPr>
      <dsp:spPr>
        <a:xfrm rot="5400000">
          <a:off x="-183796" y="4622328"/>
          <a:ext cx="1225307" cy="8577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</a:t>
          </a:r>
          <a:endParaRPr lang="ru-RU" sz="2400" kern="1200" dirty="0"/>
        </a:p>
      </dsp:txBody>
      <dsp:txXfrm rot="-5400000">
        <a:off x="1" y="4867390"/>
        <a:ext cx="857715" cy="367592"/>
      </dsp:txXfrm>
    </dsp:sp>
    <dsp:sp modelId="{A915EEF7-3728-4460-A4F8-C6C61094888A}">
      <dsp:nvSpPr>
        <dsp:cNvPr id="0" name=""/>
        <dsp:cNvSpPr/>
      </dsp:nvSpPr>
      <dsp:spPr>
        <a:xfrm rot="5400000">
          <a:off x="4459124" y="837122"/>
          <a:ext cx="796450" cy="7999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/>
              </a:solidFill>
            </a:rPr>
            <a:t>Соблюдение интервалов циклов специализированной противоопухолевой терапии</a:t>
          </a:r>
          <a:endParaRPr lang="ru-RU" sz="2400" b="1" kern="1200" dirty="0">
            <a:solidFill>
              <a:schemeClr val="tx2"/>
            </a:solidFill>
          </a:endParaRPr>
        </a:p>
      </dsp:txBody>
      <dsp:txXfrm rot="-5400000">
        <a:off x="857716" y="4477410"/>
        <a:ext cx="7960389" cy="718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37A1B-463B-4423-A55D-131D8BB4D36E}">
      <dsp:nvSpPr>
        <dsp:cNvPr id="0" name=""/>
        <dsp:cNvSpPr/>
      </dsp:nvSpPr>
      <dsp:spPr>
        <a:xfrm>
          <a:off x="3092307" y="2851323"/>
          <a:ext cx="2600361" cy="237194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Нарушение сроков</a:t>
          </a:r>
          <a:endParaRPr lang="ru-RU" sz="2000" b="1" kern="1200" dirty="0">
            <a:solidFill>
              <a:schemeClr val="tx2"/>
            </a:solidFill>
          </a:endParaRPr>
        </a:p>
      </dsp:txBody>
      <dsp:txXfrm>
        <a:off x="3473121" y="3198686"/>
        <a:ext cx="1838733" cy="1677217"/>
      </dsp:txXfrm>
    </dsp:sp>
    <dsp:sp modelId="{870222EE-1A14-4B6A-B75A-7E6199E2341F}">
      <dsp:nvSpPr>
        <dsp:cNvPr id="0" name=""/>
        <dsp:cNvSpPr/>
      </dsp:nvSpPr>
      <dsp:spPr>
        <a:xfrm rot="11700000">
          <a:off x="1094531" y="3079963"/>
          <a:ext cx="1973173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2F89B-A4C8-45BD-9ED5-FD954B63FC0C}">
      <dsp:nvSpPr>
        <dsp:cNvPr id="0" name=""/>
        <dsp:cNvSpPr/>
      </dsp:nvSpPr>
      <dsp:spPr>
        <a:xfrm>
          <a:off x="1475" y="2261279"/>
          <a:ext cx="2253346" cy="180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Направления к онкологу при подозрении на ЗНО</a:t>
          </a:r>
          <a:endParaRPr lang="ru-RU" sz="2300" b="1" kern="1200" dirty="0"/>
        </a:p>
      </dsp:txBody>
      <dsp:txXfrm>
        <a:off x="54274" y="2314078"/>
        <a:ext cx="2147748" cy="1697079"/>
      </dsp:txXfrm>
    </dsp:sp>
    <dsp:sp modelId="{734C0A54-EC14-4029-B3FD-3FA2C10A5AB2}">
      <dsp:nvSpPr>
        <dsp:cNvPr id="0" name=""/>
        <dsp:cNvSpPr/>
      </dsp:nvSpPr>
      <dsp:spPr>
        <a:xfrm rot="14700000">
          <a:off x="2370797" y="1567971"/>
          <a:ext cx="2055678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4FCD7-FD55-4961-8345-C216BD6CF0D7}">
      <dsp:nvSpPr>
        <dsp:cNvPr id="0" name=""/>
        <dsp:cNvSpPr/>
      </dsp:nvSpPr>
      <dsp:spPr>
        <a:xfrm>
          <a:off x="1837579" y="73096"/>
          <a:ext cx="2253346" cy="180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Проведения обследований при подозрении на ЗНО</a:t>
          </a:r>
          <a:endParaRPr lang="ru-RU" sz="2300" b="1" kern="1200" dirty="0"/>
        </a:p>
      </dsp:txBody>
      <dsp:txXfrm>
        <a:off x="1890378" y="125895"/>
        <a:ext cx="2147748" cy="1697079"/>
      </dsp:txXfrm>
    </dsp:sp>
    <dsp:sp modelId="{40A595B2-4F54-432A-BA7F-9E34F4DF5249}">
      <dsp:nvSpPr>
        <dsp:cNvPr id="0" name=""/>
        <dsp:cNvSpPr/>
      </dsp:nvSpPr>
      <dsp:spPr>
        <a:xfrm rot="17700000">
          <a:off x="4358500" y="1567971"/>
          <a:ext cx="2055678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03A86-6B8F-4564-9619-B894EE68576B}">
      <dsp:nvSpPr>
        <dsp:cNvPr id="0" name=""/>
        <dsp:cNvSpPr/>
      </dsp:nvSpPr>
      <dsp:spPr>
        <a:xfrm>
          <a:off x="4694050" y="73096"/>
          <a:ext cx="2253346" cy="180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Подтверждения диагноза и проведения консилиума</a:t>
          </a:r>
          <a:endParaRPr lang="ru-RU" sz="2300" b="1" kern="1200" dirty="0"/>
        </a:p>
      </dsp:txBody>
      <dsp:txXfrm>
        <a:off x="4746849" y="125895"/>
        <a:ext cx="2147748" cy="1697079"/>
      </dsp:txXfrm>
    </dsp:sp>
    <dsp:sp modelId="{9ECE85D1-5EA9-498A-A252-F1D4E49ABB1F}">
      <dsp:nvSpPr>
        <dsp:cNvPr id="0" name=""/>
        <dsp:cNvSpPr/>
      </dsp:nvSpPr>
      <dsp:spPr>
        <a:xfrm rot="20700000">
          <a:off x="5717270" y="3079963"/>
          <a:ext cx="1973173" cy="676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0ADC9-2CF5-4E96-9FC0-A427E28EF619}">
      <dsp:nvSpPr>
        <dsp:cNvPr id="0" name=""/>
        <dsp:cNvSpPr/>
      </dsp:nvSpPr>
      <dsp:spPr>
        <a:xfrm>
          <a:off x="6530154" y="2261279"/>
          <a:ext cx="2253346" cy="180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Начала лечения и его циклов</a:t>
          </a:r>
          <a:endParaRPr lang="ru-RU" sz="2300" b="1" kern="1200" dirty="0"/>
        </a:p>
      </dsp:txBody>
      <dsp:txXfrm>
        <a:off x="6582953" y="2314078"/>
        <a:ext cx="2147748" cy="1697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778A3-091B-4946-9926-EC474C178A1B}">
      <dsp:nvSpPr>
        <dsp:cNvPr id="0" name=""/>
        <dsp:cNvSpPr/>
      </dsp:nvSpPr>
      <dsp:spPr>
        <a:xfrm>
          <a:off x="1684" y="1488"/>
          <a:ext cx="3406005" cy="982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к онкологу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40" y="49444"/>
        <a:ext cx="3310093" cy="886462"/>
      </dsp:txXfrm>
    </dsp:sp>
    <dsp:sp modelId="{355B7B50-9668-4E22-9208-8E968402C6CE}">
      <dsp:nvSpPr>
        <dsp:cNvPr id="0" name=""/>
        <dsp:cNvSpPr/>
      </dsp:nvSpPr>
      <dsp:spPr>
        <a:xfrm>
          <a:off x="1684" y="1032982"/>
          <a:ext cx="3453014" cy="982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биопсию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40" y="1080938"/>
        <a:ext cx="3357102" cy="886462"/>
      </dsp:txXfrm>
    </dsp:sp>
    <dsp:sp modelId="{DDD57C7A-47F4-4F6D-A979-EE0DBEE217C4}">
      <dsp:nvSpPr>
        <dsp:cNvPr id="0" name=""/>
        <dsp:cNvSpPr/>
      </dsp:nvSpPr>
      <dsp:spPr>
        <a:xfrm>
          <a:off x="1684" y="2064475"/>
          <a:ext cx="3453011" cy="982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на диагностические исследования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40" y="2112431"/>
        <a:ext cx="3357099" cy="886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778A3-091B-4946-9926-EC474C178A1B}">
      <dsp:nvSpPr>
        <dsp:cNvPr id="0" name=""/>
        <dsp:cNvSpPr/>
      </dsp:nvSpPr>
      <dsp:spPr>
        <a:xfrm>
          <a:off x="1762" y="1523"/>
          <a:ext cx="3608707" cy="425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Стадия заболевания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24" y="22285"/>
        <a:ext cx="3567183" cy="383788"/>
      </dsp:txXfrm>
    </dsp:sp>
    <dsp:sp modelId="{355B7B50-9668-4E22-9208-8E968402C6CE}">
      <dsp:nvSpPr>
        <dsp:cNvPr id="0" name=""/>
        <dsp:cNvSpPr/>
      </dsp:nvSpPr>
      <dsp:spPr>
        <a:xfrm>
          <a:off x="1762" y="475966"/>
          <a:ext cx="3608707" cy="314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Классификация по </a:t>
          </a:r>
          <a:r>
            <a:rPr lang="en-U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TNM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18" y="491322"/>
        <a:ext cx="3577995" cy="283850"/>
      </dsp:txXfrm>
    </dsp:sp>
    <dsp:sp modelId="{DDD57C7A-47F4-4F6D-A979-EE0DBEE217C4}">
      <dsp:nvSpPr>
        <dsp:cNvPr id="0" name=""/>
        <dsp:cNvSpPr/>
      </dsp:nvSpPr>
      <dsp:spPr>
        <a:xfrm>
          <a:off x="0" y="827003"/>
          <a:ext cx="3608707" cy="664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результатах диагностики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30" y="859433"/>
        <a:ext cx="3543847" cy="599481"/>
      </dsp:txXfrm>
    </dsp:sp>
    <dsp:sp modelId="{F5DE206D-13A5-4C93-891E-ACF042F9F574}">
      <dsp:nvSpPr>
        <dsp:cNvPr id="0" name=""/>
        <dsp:cNvSpPr/>
      </dsp:nvSpPr>
      <dsp:spPr>
        <a:xfrm>
          <a:off x="1762" y="1553131"/>
          <a:ext cx="3608707" cy="469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противопоказаниях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70" y="1576039"/>
        <a:ext cx="3562891" cy="423448"/>
      </dsp:txXfrm>
    </dsp:sp>
    <dsp:sp modelId="{1E1552D8-A6F7-426A-8424-478BDA6BED9B}">
      <dsp:nvSpPr>
        <dsp:cNvPr id="0" name=""/>
        <dsp:cNvSpPr/>
      </dsp:nvSpPr>
      <dsp:spPr>
        <a:xfrm>
          <a:off x="1762" y="2071526"/>
          <a:ext cx="3608707" cy="465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 консилиума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97" y="2094261"/>
        <a:ext cx="3563237" cy="420257"/>
      </dsp:txXfrm>
    </dsp:sp>
    <dsp:sp modelId="{6AC0C8DB-B5F2-48F3-9AEA-0EAF5AC8E126}">
      <dsp:nvSpPr>
        <dsp:cNvPr id="0" name=""/>
        <dsp:cNvSpPr/>
      </dsp:nvSpPr>
      <dsp:spPr>
        <a:xfrm>
          <a:off x="1762" y="2586384"/>
          <a:ext cx="3608707" cy="556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 и цикл специализированного лечения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25" y="2613547"/>
        <a:ext cx="3554381" cy="50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095E9-CF9E-4A40-A878-671308A1E2AE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9A04F-8054-4C4C-AF95-004A3C7C7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8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66CB3B-0940-4452-8914-E61F25261A68}" type="slidenum">
              <a:rPr lang="ru-RU" altLang="ru-RU" sz="120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B4E50-69E8-4FB8-B777-F03B273BFEE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68636-BB4E-4BCC-A6DC-25C6BE7A9A3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8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2784E-88AB-4E5A-9C1E-275F2A8952E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CEAAA-20EA-4FB5-A92C-83943A86450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8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5E09C-BA81-438F-858B-8542CD6D66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F78C2-72F9-4332-86B8-D1A4E264C4D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4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B5D1E-E63C-487C-ABDC-A56F9EA9A2B9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75FD5-251C-45E9-8F1B-38802A7CF355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8639-33FE-4826-A939-007A7124349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43E49-4A01-44F7-8E4A-71FAB901040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4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3AB6-37B2-40F8-B036-7B6C4AECB92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27D3D-AF51-42B5-99EE-71432B15C09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7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53ED1-F989-4B0C-A531-2EF3461F0BD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7FFB8-A72F-411F-B453-98A3E7ED134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0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CA33A-8BED-4BC7-A107-DC665DFA8F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61B4A-7A4E-488A-A947-67DDCA07600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8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2A363-1F09-4C3C-A66C-DE2BF58150C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C4267-89BE-4289-81F0-C9912F2D33A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2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BF1909-FE85-4B1D-9475-5F9069E0404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020D4-84A3-472A-AB90-D72DAD06F98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1376A-F2E7-4C9C-BCBA-84030427A35F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F37BC-549F-49C8-89F7-8255C1E4696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9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7252AF-EFF2-4706-93C4-A3006743496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29.08.2018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0F85E-1F19-48C9-B023-15514302BDA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6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87338" y="742951"/>
            <a:ext cx="8856662" cy="158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812111" y="1516049"/>
          <a:ext cx="6096000" cy="491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638425" y="1183218"/>
            <a:ext cx="0" cy="549274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13"/>
          <p:cNvSpPr txBox="1">
            <a:spLocks noChangeArrowheads="1"/>
          </p:cNvSpPr>
          <p:nvPr/>
        </p:nvSpPr>
        <p:spPr bwMode="auto">
          <a:xfrm>
            <a:off x="207964" y="3035301"/>
            <a:ext cx="2263775" cy="130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990000"/>
              </a:buClr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2830514" y="829733"/>
            <a:ext cx="6099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>
                <a:latin typeface="Times New Roman" pitchFamily="18" charset="0"/>
                <a:cs typeface="Times New Roman" pitchFamily="18" charset="0"/>
              </a:rPr>
              <a:t>Национальные проекты</a:t>
            </a:r>
            <a:endParaRPr lang="ru-RU" alt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964" y="1524001"/>
            <a:ext cx="2263775" cy="135255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г. № 204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8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0" y="1781572"/>
            <a:ext cx="3698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25613" y="0"/>
            <a:ext cx="4902200" cy="518584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ПРИОРИТЕТНЫЕ НАПРАВЛЕНИЯ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97625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 к медико-экономическому контролю в рамках реализации 59 приказа ФОМС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939448"/>
              </p:ext>
            </p:extLst>
          </p:nvPr>
        </p:nvGraphicFramePr>
        <p:xfrm>
          <a:off x="251520" y="908720"/>
          <a:ext cx="8568952" cy="5877583"/>
        </p:xfrm>
        <a:graphic>
          <a:graphicData uri="http://schemas.openxmlformats.org/drawingml/2006/table">
            <a:tbl>
              <a:tblPr/>
              <a:tblGrid>
                <a:gridCol w="446480"/>
                <a:gridCol w="4131442"/>
                <a:gridCol w="456934"/>
                <a:gridCol w="3534096"/>
              </a:tblGrid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>
                          <a:solidFill>
                            <a:schemeClr val="tx2"/>
                          </a:solidFill>
                          <a:effectLst/>
                          <a:latin typeface="Times New Roman"/>
                        </a:rPr>
                        <a:t>Наименование проверки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заполнен  признак подозрения на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Отсутствуют сведения о направлении при подозрении на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тип диагностического показателя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состояния пациента не соотв. спр.V024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код диагностического показателя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Стадия заболевания не соответствует спр.N002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код результата диагностики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Значение Tumor  не соответствует справочнику N003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вид направления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 сведения о случае лечения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ЗНО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метод диагностического исследования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признак подозрения на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ЗНО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код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направлении при ЗНО (V001)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Отсутствует   направление  при лечении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Неверные сведения 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проведении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консилиума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повод обращения в случае лечения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тип услуги при лечении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Значение Nodus  не соответствует справочнику N004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тип хирургического лечения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Значение Metastasis  не соответствует справочнику N005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Неверная линия лекарственной терапии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признак выявления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отдаленных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метастазов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цикл лекарственной терапии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тип основного заболевания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820" marR="6820" marT="68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Неверный  тип лучевой терапии при  лечения при ЗНО</a:t>
                      </a:r>
                    </a:p>
                  </a:txBody>
                  <a:tcPr marL="6820" marR="6820" marT="68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338" y="757767"/>
            <a:ext cx="8856662" cy="158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225424" y="1844824"/>
            <a:ext cx="8739061" cy="4464496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078460"/>
              </p:ext>
            </p:extLst>
          </p:nvPr>
        </p:nvGraphicFramePr>
        <p:xfrm>
          <a:off x="4831315" y="3111832"/>
          <a:ext cx="4056443" cy="182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94"/>
                <a:gridCol w="1043760"/>
                <a:gridCol w="955806"/>
                <a:gridCol w="1359883"/>
              </a:tblGrid>
              <a:tr h="110691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дневном стационаре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(случаев госпитализации на 1 з. л.)</a:t>
                      </a:r>
                    </a:p>
                  </a:txBody>
                  <a:tcPr marL="91448" marR="91448" marT="45677" marB="4567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24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8" marR="91448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0,00631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8" marR="91448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8" marR="91448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0,00663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8" marR="91448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88747"/>
              </p:ext>
            </p:extLst>
          </p:nvPr>
        </p:nvGraphicFramePr>
        <p:xfrm>
          <a:off x="303214" y="3140968"/>
          <a:ext cx="4124769" cy="176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35"/>
                <a:gridCol w="974532"/>
                <a:gridCol w="1070630"/>
                <a:gridCol w="1302572"/>
              </a:tblGrid>
              <a:tr h="101401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круглосуточном стационаре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(случаев госпитализации на 1 з. л.)</a:t>
                      </a:r>
                    </a:p>
                  </a:txBody>
                  <a:tcPr marL="91442" marR="91442" marT="45677" marB="4567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8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0,01023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0,01076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677" marB="4567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298" name="Скругленный прямоугольник 22"/>
          <p:cNvSpPr>
            <a:spLocks noChangeArrowheads="1"/>
          </p:cNvSpPr>
          <p:nvPr/>
        </p:nvSpPr>
        <p:spPr bwMode="auto">
          <a:xfrm>
            <a:off x="1972945" y="1052736"/>
            <a:ext cx="6991541" cy="51077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990000"/>
              </a:buClr>
            </a:pP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Федеральный проект</a:t>
            </a:r>
            <a:br>
              <a:rPr lang="ru-RU" altLang="ru-RU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«Борьба с онкологическими заболеваниями»</a:t>
            </a:r>
          </a:p>
        </p:txBody>
      </p:sp>
      <p:sp>
        <p:nvSpPr>
          <p:cNvPr id="11299" name="Скругленный прямоугольник 24"/>
          <p:cNvSpPr>
            <a:spLocks noChangeArrowheads="1"/>
          </p:cNvSpPr>
          <p:nvPr/>
        </p:nvSpPr>
        <p:spPr bwMode="auto">
          <a:xfrm>
            <a:off x="467544" y="5661248"/>
            <a:ext cx="8280920" cy="41429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100"/>
              </a:lnSpc>
              <a:buClr>
                <a:srgbClr val="990000"/>
              </a:buClr>
            </a:pP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Выделение дополнительных средств из федерального бюджета в размере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alt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млрд. рублей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ts val="1100"/>
              </a:lnSpc>
              <a:buClr>
                <a:srgbClr val="990000"/>
              </a:buClr>
            </a:pP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на медицинскую помощь по профилю «Онкология» в 2019 году</a:t>
            </a:r>
          </a:p>
        </p:txBody>
      </p:sp>
      <p:sp>
        <p:nvSpPr>
          <p:cNvPr id="11305" name="TextBox 45"/>
          <p:cNvSpPr txBox="1">
            <a:spLocks noChangeArrowheads="1"/>
          </p:cNvSpPr>
          <p:nvPr/>
        </p:nvSpPr>
        <p:spPr bwMode="auto">
          <a:xfrm>
            <a:off x="1763688" y="4213974"/>
            <a:ext cx="639291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+12,4%</a:t>
            </a:r>
          </a:p>
        </p:txBody>
      </p:sp>
      <p:sp>
        <p:nvSpPr>
          <p:cNvPr id="11306" name="TextBox 47"/>
          <p:cNvSpPr txBox="1">
            <a:spLocks noChangeArrowheads="1"/>
          </p:cNvSpPr>
          <p:nvPr/>
        </p:nvSpPr>
        <p:spPr bwMode="auto">
          <a:xfrm>
            <a:off x="2852589" y="4213974"/>
            <a:ext cx="639291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+5,2%</a:t>
            </a:r>
          </a:p>
        </p:txBody>
      </p:sp>
      <p:sp>
        <p:nvSpPr>
          <p:cNvPr id="11307" name="TextBox 49"/>
          <p:cNvSpPr txBox="1">
            <a:spLocks noChangeArrowheads="1"/>
          </p:cNvSpPr>
          <p:nvPr/>
        </p:nvSpPr>
        <p:spPr bwMode="auto">
          <a:xfrm>
            <a:off x="6228184" y="4293096"/>
            <a:ext cx="625028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+3,0%</a:t>
            </a:r>
          </a:p>
        </p:txBody>
      </p:sp>
      <p:sp>
        <p:nvSpPr>
          <p:cNvPr id="11308" name="TextBox 51"/>
          <p:cNvSpPr txBox="1">
            <a:spLocks noChangeArrowheads="1"/>
          </p:cNvSpPr>
          <p:nvPr/>
        </p:nvSpPr>
        <p:spPr bwMode="auto">
          <a:xfrm>
            <a:off x="7331347" y="4293096"/>
            <a:ext cx="625029" cy="22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+2,0%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60351" y="1844824"/>
            <a:ext cx="8704133" cy="372533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11" name="TextBox 6"/>
          <p:cNvSpPr txBox="1">
            <a:spLocks noChangeArrowheads="1"/>
          </p:cNvSpPr>
          <p:nvPr/>
        </p:nvSpPr>
        <p:spPr bwMode="auto">
          <a:xfrm>
            <a:off x="206375" y="1821740"/>
            <a:ext cx="86813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Установление норматива объема медицинской помощи по профилю «Онкология» (проект)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3059832" y="4509120"/>
            <a:ext cx="261938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Левая фигурная скобка 19"/>
          <p:cNvSpPr/>
          <p:nvPr/>
        </p:nvSpPr>
        <p:spPr>
          <a:xfrm rot="16200000">
            <a:off x="4479069" y="887798"/>
            <a:ext cx="266700" cy="8704136"/>
          </a:xfrm>
          <a:prstGeom prst="leftBrace">
            <a:avLst>
              <a:gd name="adj1" fmla="val 42286"/>
              <a:gd name="adj2" fmla="val 5044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907704" y="4509120"/>
            <a:ext cx="261937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480151" y="4581128"/>
            <a:ext cx="261937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-15875" y="19051"/>
            <a:ext cx="9159875" cy="510116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ОСОБЕННОСТИ ПРОГРАММЫ </a:t>
            </a:r>
            <a:b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ОБЯЗАТЕЛЬНОГО МЕДИЦИНСКОГО СТРАХОВАНИЯ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201</a:t>
            </a:r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-2021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гг.</a:t>
            </a:r>
            <a:endParaRPr lang="ru-RU" sz="13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206376" y="741570"/>
            <a:ext cx="8758111" cy="349896"/>
            <a:chOff x="304800" y="13251"/>
            <a:chExt cx="4267200" cy="76576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04800" y="13251"/>
              <a:ext cx="4267200" cy="76576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Скругленный прямоугольник 4"/>
            <p:cNvSpPr/>
            <p:nvPr/>
          </p:nvSpPr>
          <p:spPr>
            <a:xfrm>
              <a:off x="342181" y="50633"/>
              <a:ext cx="4192435" cy="691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1290" tIns="0" rIns="161290" bIns="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«Здравоохранение»</a:t>
              </a:r>
              <a:b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>
            <a:off x="7440885" y="4595820"/>
            <a:ext cx="261937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928992" cy="58469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ОСНОВНЫЕ ПОДХОДЫ К ФОРМИРОВАНИЮ РАСХОДОВ БЮДЖЕТА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2448272" cy="5688632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Clr>
                <a:srgbClr val="C00000"/>
              </a:buClr>
              <a:buNone/>
            </a:pPr>
            <a:r>
              <a:rPr lang="ru-RU" sz="18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Субвенция </a:t>
            </a:r>
            <a:br>
              <a:rPr lang="ru-RU" sz="18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на реализацию </a:t>
            </a:r>
            <a:br>
              <a:rPr lang="ru-RU" sz="18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базовой программы обязательного медицинского страхования</a:t>
            </a:r>
          </a:p>
          <a:p>
            <a:pPr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800" dirty="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800" dirty="0"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Clr>
                <a:srgbClr val="C00000"/>
              </a:buClr>
              <a:buNone/>
            </a:pPr>
            <a:r>
              <a:rPr lang="ru-RU" sz="1800" dirty="0" smtClean="0"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cs typeface="Times New Roman" panose="02020603050405020304" pitchFamily="18" charset="0"/>
              </a:rPr>
            </a:br>
            <a:endParaRPr lang="ru-RU" sz="1800" dirty="0"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800" dirty="0" smtClean="0"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699794" y="1052736"/>
            <a:ext cx="6336705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Увеличение финансового обеспечения медицинской </a:t>
            </a:r>
            <a:r>
              <a:rPr 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помощи </a:t>
            </a: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рамках </a:t>
            </a: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федерального проекта «Борьба с онкологическими заболеваниями»</a:t>
            </a:r>
          </a:p>
          <a:p>
            <a:pPr marL="355600" indent="0" algn="just">
              <a:buClr>
                <a:srgbClr val="C00000"/>
              </a:buClr>
              <a:buNone/>
            </a:pPr>
            <a:r>
              <a:rPr lang="ru-RU" sz="1600" dirty="0">
                <a:cs typeface="Times New Roman" panose="02020603050405020304" pitchFamily="18" charset="0"/>
              </a:rPr>
              <a:t/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 smtClean="0">
                <a:cs typeface="Times New Roman" panose="02020603050405020304" pitchFamily="18" charset="0"/>
              </a:rPr>
              <a:t>– </a:t>
            </a:r>
            <a:r>
              <a:rPr lang="ru-RU" sz="1600" dirty="0">
                <a:cs typeface="Times New Roman" panose="02020603050405020304" pitchFamily="18" charset="0"/>
              </a:rPr>
              <a:t>оказание медицинской помощи при противоопухолевой лекарственной </a:t>
            </a:r>
            <a:r>
              <a:rPr lang="ru-RU" sz="1600" dirty="0" smtClean="0">
                <a:cs typeface="Times New Roman" panose="02020603050405020304" pitchFamily="18" charset="0"/>
              </a:rPr>
              <a:t>терапии;</a:t>
            </a:r>
          </a:p>
          <a:p>
            <a:pPr marL="355600" indent="0" algn="just">
              <a:buClr>
                <a:srgbClr val="C00000"/>
              </a:buClr>
              <a:buNone/>
            </a:pPr>
            <a:r>
              <a:rPr lang="ru-RU" sz="1600" dirty="0" smtClean="0">
                <a:cs typeface="Times New Roman" panose="02020603050405020304" pitchFamily="18" charset="0"/>
              </a:rPr>
              <a:t>– </a:t>
            </a:r>
            <a:r>
              <a:rPr lang="ru-RU" sz="1600" dirty="0">
                <a:cs typeface="Times New Roman" panose="02020603050405020304" pitchFamily="18" charset="0"/>
              </a:rPr>
              <a:t>применение более эффективных методов лучевой терапии, а также выполнение высокотехнологичных </a:t>
            </a:r>
            <a:r>
              <a:rPr lang="ru-RU" sz="1600" dirty="0" smtClean="0">
                <a:cs typeface="Times New Roman" panose="02020603050405020304" pitchFamily="18" charset="0"/>
              </a:rPr>
              <a:t>хирургических вмешательств;</a:t>
            </a:r>
          </a:p>
          <a:p>
            <a:pPr marL="355600" indent="0" algn="just">
              <a:buClr>
                <a:srgbClr val="C00000"/>
              </a:buClr>
              <a:buNone/>
            </a:pPr>
            <a:r>
              <a:rPr lang="ru-RU" sz="1600" dirty="0" smtClean="0">
                <a:cs typeface="Times New Roman" panose="02020603050405020304" pitchFamily="18" charset="0"/>
              </a:rPr>
              <a:t>– </a:t>
            </a:r>
            <a:r>
              <a:rPr lang="ru-RU" sz="1600" dirty="0">
                <a:cs typeface="Times New Roman" panose="02020603050405020304" pitchFamily="18" charset="0"/>
              </a:rPr>
              <a:t>оказание медицинской помощи с расширением </a:t>
            </a:r>
            <a:r>
              <a:rPr lang="ru-RU" sz="1600" dirty="0" smtClean="0">
                <a:cs typeface="Times New Roman" panose="02020603050405020304" pitchFamily="18" charset="0"/>
              </a:rPr>
              <a:t>радиологии.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98425"/>
          <a:stretch/>
        </p:blipFill>
        <p:spPr>
          <a:xfrm>
            <a:off x="0" y="20776"/>
            <a:ext cx="9144000" cy="10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693343" y="1052736"/>
            <a:ext cx="0" cy="5544616"/>
          </a:xfrm>
          <a:prstGeom prst="line">
            <a:avLst/>
          </a:prstGeom>
          <a:ln w="28575">
            <a:solidFill>
              <a:srgbClr val="1F497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BB0AC5A-6C1A-4FA2-9B93-A290D597B91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2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34926" y="2101851"/>
            <a:ext cx="8990013" cy="3291416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43"/>
          <p:cNvSpPr>
            <a:spLocks noChangeArrowheads="1"/>
          </p:cNvSpPr>
          <p:nvPr/>
        </p:nvSpPr>
        <p:spPr bwMode="auto">
          <a:xfrm>
            <a:off x="606425" y="5505451"/>
            <a:ext cx="7653338" cy="902925"/>
          </a:xfrm>
          <a:prstGeom prst="roundRect">
            <a:avLst>
              <a:gd name="adj" fmla="val 15901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00" b="1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8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00" b="1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00" b="1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800" b="1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900" b="1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25" y="2053167"/>
            <a:ext cx="4495800" cy="243912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Изменен реестр счета на оплату медицинской помощи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   (приказ ФОМС от 30.03.2018 №59)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Контрольный лист учета медицинской помощи, оказанной пациентам, страдающим ЗНО (совместное письмо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   от 03.05.2019 МЗ РФ № 17-0/10/2-2853 и ФОМС №5586/30/и)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Регламент работы страхового представителя 3 уровня при отборе случаев оказания медицинской помощи пациентам с подозрением и/или с установленным диагнозом ЗНО для проведения контроля объемов, сроков, качества и условий предоставленной им медицинской помощи (письма ФОМС от 27.04.2018 №5486/30-1/и ; от 05.06.2018 №688/30-1/и)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Мониторинг оказанной помощи по реестрам счетов и контрольно-экспертных мероприятий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    (письмо ФОМС от 13.06.2018 №7164/30-1/и)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992563" y="2154767"/>
            <a:ext cx="317500" cy="3149600"/>
          </a:xfrm>
          <a:prstGeom prst="rightBrace">
            <a:avLst>
              <a:gd name="adj1" fmla="val 61163"/>
              <a:gd name="adj2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32300" y="2396068"/>
            <a:ext cx="2317750" cy="191590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1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. Москва;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г. Санкт-Петербург;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Липецкая область;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Московская область;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Республика Татарстан;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Ростовская область;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Свердловская область;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Ставропольский край;</a:t>
            </a:r>
          </a:p>
          <a:p>
            <a:pPr marL="128588" indent="-1285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Тульская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6499225" y="2154767"/>
            <a:ext cx="330200" cy="3149600"/>
          </a:xfrm>
          <a:prstGeom prst="rightBrace">
            <a:avLst>
              <a:gd name="adj1" fmla="val 61163"/>
              <a:gd name="adj2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6" name="Прямоугольник 12"/>
          <p:cNvSpPr>
            <a:spLocks noChangeArrowheads="1"/>
          </p:cNvSpPr>
          <p:nvPr/>
        </p:nvSpPr>
        <p:spPr bwMode="auto">
          <a:xfrm>
            <a:off x="6769100" y="2461685"/>
            <a:ext cx="2147888" cy="179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781050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810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8105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8105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8105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8105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8105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8105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8105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Реализация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контроля оказания медицинской помощи пациентам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по профилю «Онкология»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во всех субъектах РФ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 с 1 сентября </a:t>
            </a: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Arial Narrow" pitchFamily="34" charset="0"/>
              </a:rPr>
              <a:t>2018 года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30251" y="-31751"/>
            <a:ext cx="7866063" cy="408517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ИЗМЕНЕНИЕ ПОДХОДОВ ПО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УЧЕТУ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КОНТРОЛЬНО-ЭКСПЕРТНЫМ МЕРОПРИЯТИЯМ ОКАЗАННОЙ МЕДИЦИНСКОЙ ПОМОЩИ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0251" y="5651500"/>
            <a:ext cx="2022475" cy="889000"/>
          </a:xfrm>
          <a:prstGeom prst="roundRect">
            <a:avLst>
              <a:gd name="adj" fmla="val 18572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 Narrow" pitchFamily="34" charset="0"/>
              </a:rPr>
              <a:t>реестр счета за оказанную медицинскую помощь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75026" y="5651500"/>
            <a:ext cx="2195513" cy="889000"/>
          </a:xfrm>
          <a:prstGeom prst="roundRect">
            <a:avLst>
              <a:gd name="adj" fmla="val 18572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 Narrow" pitchFamily="34" charset="0"/>
              </a:rPr>
              <a:t>«История обращений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 Narrow" pitchFamily="34" charset="0"/>
              </a:rPr>
              <a:t>за медицинской помощью» на каждого пациента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34101" y="5651500"/>
            <a:ext cx="1863725" cy="889000"/>
          </a:xfrm>
          <a:prstGeom prst="roundRect">
            <a:avLst>
              <a:gd name="adj" fmla="val 18572"/>
            </a:avLst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anchor="ctr"/>
          <a:lstStyle/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Arial Narrow" pitchFamily="34" charset="0"/>
              </a:rPr>
              <a:t>контроль оказания медицинской помощи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868614" y="6030384"/>
            <a:ext cx="382587" cy="141816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rgbClr val="5859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667375" y="6053668"/>
            <a:ext cx="382588" cy="14181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rgbClr val="5859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7338" y="742951"/>
            <a:ext cx="8856662" cy="158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3875" y="840318"/>
            <a:ext cx="2914650" cy="12043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Для оценки полноты объема,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качества и своевременности оказания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медицинской помощи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застрахованным лицам, страдающим ЗНО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7025" y="817034"/>
            <a:ext cx="2344738" cy="123613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Информационное взаимодействие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между участниками ОМС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в тестовом режиме </a:t>
            </a:r>
          </a:p>
          <a:p>
            <a:pPr algn="ctr" defTabSz="7821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itchFamily="34" charset="0"/>
              </a:rPr>
              <a:t>с 1 мая по 1 сентября 2018 года</a:t>
            </a:r>
          </a:p>
        </p:txBody>
      </p:sp>
      <p:sp>
        <p:nvSpPr>
          <p:cNvPr id="12306" name="Скругленный прямоугольник 22"/>
          <p:cNvSpPr>
            <a:spLocks noChangeArrowheads="1"/>
          </p:cNvSpPr>
          <p:nvPr/>
        </p:nvSpPr>
        <p:spPr bwMode="auto">
          <a:xfrm>
            <a:off x="6732589" y="1090084"/>
            <a:ext cx="2314575" cy="715089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990000"/>
              </a:buClr>
            </a:pPr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Федеральный проект</a:t>
            </a:r>
            <a:br>
              <a:rPr lang="ru-RU" altLang="ru-RU" sz="12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«Борьба с онкологическими заболеваниями»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6543282" y="823639"/>
            <a:ext cx="2481656" cy="349896"/>
            <a:chOff x="304800" y="13251"/>
            <a:chExt cx="4267200" cy="76576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304800" y="13251"/>
              <a:ext cx="4267200" cy="76576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42181" y="50633"/>
              <a:ext cx="4192435" cy="691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1290" tIns="0" rIns="161290" bIns="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«Здравоохранение»</a:t>
              </a:r>
              <a:b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6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32194703"/>
              </p:ext>
            </p:extLst>
          </p:nvPr>
        </p:nvGraphicFramePr>
        <p:xfrm>
          <a:off x="107504" y="932723"/>
          <a:ext cx="8856984" cy="566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24" y="0"/>
            <a:ext cx="9144000" cy="67501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2886076" y="1579034"/>
            <a:ext cx="2981325" cy="4220633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6207126" y="1579034"/>
            <a:ext cx="2778125" cy="4220633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149226" y="1587501"/>
            <a:ext cx="2359025" cy="4212167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AutoShape 33"/>
          <p:cNvSpPr>
            <a:spLocks noChangeArrowheads="1"/>
          </p:cNvSpPr>
          <p:nvPr/>
        </p:nvSpPr>
        <p:spPr bwMode="auto">
          <a:xfrm>
            <a:off x="3133725" y="933451"/>
            <a:ext cx="2674938" cy="643467"/>
          </a:xfrm>
          <a:prstGeom prst="roundRect">
            <a:avLst>
              <a:gd name="adj" fmla="val 10699"/>
            </a:avLst>
          </a:prstGeom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8580" tIns="34290" rIns="68580" bIns="34290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Страховой представитель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уровня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86076" y="1676400"/>
            <a:ext cx="3046413" cy="28392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indent="-214313" defTabSz="78215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200" b="1" dirty="0">
                <a:solidFill>
                  <a:schemeClr val="tx2"/>
                </a:solidFill>
                <a:latin typeface="Arial Narrow" pitchFamily="34" charset="0"/>
                <a:cs typeface="+mn-cs"/>
              </a:rPr>
              <a:t>в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+mn-cs"/>
              </a:rPr>
              <a:t>автоматизированном режиме осуществляет отбор случаев для проведения контрольно-экспертных мероприятий;</a:t>
            </a:r>
          </a:p>
          <a:p>
            <a:pPr defTabSz="782154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+mn-cs"/>
            </a:endParaRPr>
          </a:p>
          <a:p>
            <a:pPr indent="-214313" defTabSz="78215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+mn-cs"/>
              </a:rPr>
              <a:t>организует по отобранным случаям проведение тематических МЭЭ и ЭКМП на предмет выявления нарушений условий оказания медицинской помощи, в том числе сроков ожидания медицинской помощи, предоставляемой в плановом порядке;</a:t>
            </a:r>
          </a:p>
          <a:p>
            <a:pPr defTabSz="782154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+mn-cs"/>
            </a:endParaRPr>
          </a:p>
          <a:p>
            <a:pPr indent="-214313" defTabSz="78215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+mn-cs"/>
              </a:rPr>
              <a:t>организует проведение тематических экспертиз качества медицинской помощи по отобранным случаям (в 100%) с применением лекарственной терапии (химиотерапии).</a:t>
            </a:r>
          </a:p>
        </p:txBody>
      </p:sp>
      <p:sp>
        <p:nvSpPr>
          <p:cNvPr id="14343" name="Прямоугольник 6"/>
          <p:cNvSpPr>
            <a:spLocks noChangeArrowheads="1"/>
          </p:cNvSpPr>
          <p:nvPr/>
        </p:nvSpPr>
        <p:spPr bwMode="auto">
          <a:xfrm>
            <a:off x="144463" y="2935818"/>
            <a:ext cx="2447925" cy="194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200" b="1">
                <a:latin typeface="Arial Narrow" pitchFamily="34" charset="0"/>
              </a:rPr>
              <a:t>История обращений за медицинской помощью» формируется по признакам в реестрах счетов :</a:t>
            </a:r>
          </a:p>
          <a:p>
            <a:r>
              <a:rPr lang="ru-RU" altLang="ru-RU" sz="1200" b="1">
                <a:latin typeface="Arial Narrow" pitchFamily="34" charset="0"/>
              </a:rPr>
              <a:t>- «подозрение на ЗНО»; </a:t>
            </a:r>
          </a:p>
          <a:p>
            <a:r>
              <a:rPr lang="ru-RU" altLang="ru-RU" sz="1200" b="1">
                <a:latin typeface="Arial Narrow" pitchFamily="34" charset="0"/>
              </a:rPr>
              <a:t>- установленный диагноз группы «С» согласно МКБ-10 и нейтропении (код диагноза по МКБ-10 D70 с сопутствующим  диагнозом C00-C80 или C97).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508251" y="1335618"/>
            <a:ext cx="606425" cy="25611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Прямоугольник 27"/>
          <p:cNvSpPr>
            <a:spLocks noChangeArrowheads="1"/>
          </p:cNvSpPr>
          <p:nvPr/>
        </p:nvSpPr>
        <p:spPr bwMode="auto">
          <a:xfrm>
            <a:off x="6137276" y="2794001"/>
            <a:ext cx="291782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>
                <a:latin typeface="Arial Narrow" pitchFamily="34" charset="0"/>
              </a:rPr>
              <a:t>Эксперт качества медицинской помощи проводит оценку на соответствие:</a:t>
            </a:r>
          </a:p>
          <a:p>
            <a:r>
              <a:rPr lang="ru-RU" altLang="ru-RU" sz="1200" b="1">
                <a:latin typeface="Arial Narrow" pitchFamily="34" charset="0"/>
              </a:rPr>
              <a:t>- порядкам оказания медицинской помощи;</a:t>
            </a:r>
          </a:p>
          <a:p>
            <a:r>
              <a:rPr lang="ru-RU" altLang="ru-RU" sz="1200" b="1">
                <a:latin typeface="Arial Narrow" pitchFamily="34" charset="0"/>
              </a:rPr>
              <a:t>- стандартам медицинской помощи;</a:t>
            </a:r>
          </a:p>
          <a:p>
            <a:r>
              <a:rPr lang="ru-RU" altLang="ru-RU" sz="1200" b="1">
                <a:latin typeface="Arial Narrow" pitchFamily="34" charset="0"/>
              </a:rPr>
              <a:t>- клиническим рекомендациям (протоколам лечения), утвержденные Ассоциацией онкологов России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46788" y="2029884"/>
            <a:ext cx="0" cy="3807883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Прямоугольник 30"/>
          <p:cNvSpPr>
            <a:spLocks noChangeArrowheads="1"/>
          </p:cNvSpPr>
          <p:nvPr/>
        </p:nvSpPr>
        <p:spPr bwMode="auto">
          <a:xfrm>
            <a:off x="6207126" y="4544485"/>
            <a:ext cx="2778125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200" b="1">
                <a:latin typeface="Arial Narrow" pitchFamily="34" charset="0"/>
              </a:rPr>
              <a:t>При проведении ЭКМП </a:t>
            </a:r>
          </a:p>
          <a:p>
            <a:pPr algn="ctr"/>
            <a:r>
              <a:rPr lang="ru-RU" altLang="ru-RU" sz="1200" b="1">
                <a:latin typeface="Arial Narrow" pitchFamily="34" charset="0"/>
              </a:rPr>
              <a:t>эксперт качества руководствуется критериями оценки качества медицинской помощи, утвержденными приказом МЗ РФ от 10 мая 2017 г. N 203н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44464" y="213078"/>
            <a:ext cx="9082087" cy="47961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МЕДИЦИНСКОЙ ПОМОЩИ, </a:t>
            </a:r>
          </a:p>
          <a:p>
            <a:pPr algn="ctr" fontAlgn="auto">
              <a:lnSpc>
                <a:spcPts val="157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ОКАЗАННОЙ ПАЦИЕНТАМ СО ЗЛОКАЧЕСТВЕННЫМИ НОВООБРАЗОВАНИЯМИ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4056" y="1579335"/>
            <a:ext cx="2364607" cy="1203599"/>
          </a:xfrm>
          <a:prstGeom prst="roundRect">
            <a:avLst>
              <a:gd name="adj" fmla="val 380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Формирование индивидуальной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«Истории обращений                          за медицинской помощью»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каждого пациента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(с подозрения на ЗНО)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448303" y="1579335"/>
            <a:ext cx="2039587" cy="1203599"/>
          </a:xfrm>
          <a:prstGeom prst="roundRect">
            <a:avLst>
              <a:gd name="adj" fmla="val 380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Проведение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контрольно-экспертных мероприятий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5808663" y="1361018"/>
            <a:ext cx="639762" cy="25611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706688" y="2029884"/>
            <a:ext cx="0" cy="3824816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658814" y="5886451"/>
            <a:ext cx="7348537" cy="859367"/>
          </a:xfrm>
          <a:prstGeom prst="roundRect">
            <a:avLst/>
          </a:prstGeom>
          <a:solidFill>
            <a:srgbClr val="F0F2F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Мониторинг оказанной медицинской помощи по реестрам счетов и проведенных контрольно-экспертных мероприятий, начиная с подозрения на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онкозаболевание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7338" y="742951"/>
            <a:ext cx="8856662" cy="158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9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поводов для проведения тематических экспертиз страховыми представителями третьего уровня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0357283"/>
              </p:ext>
            </p:extLst>
          </p:nvPr>
        </p:nvGraphicFramePr>
        <p:xfrm>
          <a:off x="160783" y="1316765"/>
          <a:ext cx="8784976" cy="529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4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dn0.iconfinder.com/data/icons/medical-services-set-2-2/64/x-07-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21" y="1340769"/>
            <a:ext cx="1584587" cy="15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cdn1.iconfinder.com/data/icons/surgical-robot-and-medical-equipment/512/16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2" y="1282409"/>
            <a:ext cx="1800201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31409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Подозрение на ЗНО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3587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Лечение ЗНО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6556683"/>
              </p:ext>
            </p:extLst>
          </p:nvPr>
        </p:nvGraphicFramePr>
        <p:xfrm>
          <a:off x="611560" y="3645024"/>
          <a:ext cx="3456384" cy="3048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961572930"/>
              </p:ext>
            </p:extLst>
          </p:nvPr>
        </p:nvGraphicFramePr>
        <p:xfrm>
          <a:off x="4560168" y="3645024"/>
          <a:ext cx="3612232" cy="3144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899592" y="404665"/>
            <a:ext cx="6768752" cy="461665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6882" y="38940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Приказ ФОМС №59 от 30.03.2018г.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196752"/>
            <a:ext cx="2088232" cy="19442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196752"/>
            <a:ext cx="2159418" cy="1944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" y="664368"/>
            <a:ext cx="8859837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098551" y="2844800"/>
            <a:ext cx="873125" cy="668867"/>
          </a:xfrm>
          <a:prstGeom prst="wedgeRoundRectCallout">
            <a:avLst>
              <a:gd name="adj1" fmla="val -40776"/>
              <a:gd name="adj2" fmla="val -157772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амбулаторно, дневной, круглосуточный стационар, вне МО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85725" y="0"/>
            <a:ext cx="7165975" cy="62653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ИЗМЕНЕНИЯ В РЕЕСТРЕ СЧЕТА НА ОПЛАТУ МЕДИЦИНСКОЙ ПОМОЩИ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6988" y="2465918"/>
            <a:ext cx="1014412" cy="840316"/>
          </a:xfrm>
          <a:prstGeom prst="wedgeRoundRectCallout">
            <a:avLst>
              <a:gd name="adj1" fmla="val 21381"/>
              <a:gd name="adj2" fmla="val -96170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первичная медико-санитарная помощь, специализированная, скорая</a:t>
            </a:r>
          </a:p>
        </p:txBody>
      </p:sp>
      <p:pic>
        <p:nvPicPr>
          <p:cNvPr id="13319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6" y="3020485"/>
            <a:ext cx="1490663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2530476"/>
            <a:ext cx="1493838" cy="155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4" y="3759200"/>
            <a:ext cx="1514475" cy="183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3456517"/>
            <a:ext cx="1492250" cy="75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3194050" y="2010834"/>
            <a:ext cx="0" cy="4529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319" idx="0"/>
          </p:cNvCxnSpPr>
          <p:nvPr/>
        </p:nvCxnSpPr>
        <p:spPr>
          <a:xfrm flipH="1" flipV="1">
            <a:off x="3194050" y="2237318"/>
            <a:ext cx="1147763" cy="783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44575" y="2010834"/>
            <a:ext cx="0" cy="4529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322" idx="0"/>
          </p:cNvCxnSpPr>
          <p:nvPr/>
        </p:nvCxnSpPr>
        <p:spPr>
          <a:xfrm flipH="1" flipV="1">
            <a:off x="1069976" y="2237317"/>
            <a:ext cx="1724025" cy="1219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ая прямоугольная выноска 9"/>
          <p:cNvSpPr/>
          <p:nvPr/>
        </p:nvSpPr>
        <p:spPr>
          <a:xfrm>
            <a:off x="2325689" y="2512484"/>
            <a:ext cx="1214437" cy="508000"/>
          </a:xfrm>
          <a:prstGeom prst="wedgeRoundRectCallout">
            <a:avLst>
              <a:gd name="adj1" fmla="val -54803"/>
              <a:gd name="adj2" fmla="val -118649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первичный, основной, сопутствующий, осложнения</a:t>
            </a:r>
          </a:p>
        </p:txBody>
      </p:sp>
      <p:cxnSp>
        <p:nvCxnSpPr>
          <p:cNvPr id="26" name="Прямая со стрелкой 25"/>
          <p:cNvCxnSpPr>
            <a:stCxn id="13321" idx="0"/>
          </p:cNvCxnSpPr>
          <p:nvPr/>
        </p:nvCxnSpPr>
        <p:spPr>
          <a:xfrm flipV="1">
            <a:off x="1041400" y="2237317"/>
            <a:ext cx="57150" cy="15218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64013" y="2010834"/>
            <a:ext cx="0" cy="4529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4164014" y="2237318"/>
            <a:ext cx="1120775" cy="967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75275" y="2010834"/>
            <a:ext cx="0" cy="4529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5375277" y="2237317"/>
            <a:ext cx="1963736" cy="293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ая прямоугольная выноска 34"/>
          <p:cNvSpPr/>
          <p:nvPr/>
        </p:nvSpPr>
        <p:spPr>
          <a:xfrm>
            <a:off x="4524375" y="952500"/>
            <a:ext cx="1474788" cy="508000"/>
          </a:xfrm>
          <a:prstGeom prst="wedgeRoundRectCallout">
            <a:avLst>
              <a:gd name="adj1" fmla="val -27482"/>
              <a:gd name="adj2" fmla="val 76052"/>
              <a:gd name="adj3" fmla="val 16667"/>
            </a:avLst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улучшение, ухудшение, без перемен, без эффекта, выздоровление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22889" y="4773085"/>
            <a:ext cx="1438275" cy="4847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постановки диагноза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(стадии и TNM)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5951009" y="4161367"/>
            <a:ext cx="194733" cy="1028700"/>
          </a:xfrm>
          <a:prstGeom prst="rightBrace">
            <a:avLst>
              <a:gd name="adj1" fmla="val 27320"/>
              <a:gd name="adj2" fmla="val 50012"/>
            </a:avLst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 rot="10800000">
            <a:off x="3443289" y="5204884"/>
            <a:ext cx="193675" cy="1293283"/>
          </a:xfrm>
          <a:prstGeom prst="rightBrace">
            <a:avLst>
              <a:gd name="adj1" fmla="val 27320"/>
              <a:gd name="adj2" fmla="val 49270"/>
            </a:avLst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08225" y="5069418"/>
            <a:ext cx="1277938" cy="9002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 выбранной тактики ведения пациента с учетом стадии заболевания,             в том числе курсов химиотерапии</a:t>
            </a:r>
          </a:p>
        </p:txBody>
      </p:sp>
      <p:sp>
        <p:nvSpPr>
          <p:cNvPr id="31" name="Правая фигурная скобка 30"/>
          <p:cNvSpPr/>
          <p:nvPr/>
        </p:nvSpPr>
        <p:spPr>
          <a:xfrm rot="5400000">
            <a:off x="912285" y="5215997"/>
            <a:ext cx="258233" cy="968375"/>
          </a:xfrm>
          <a:prstGeom prst="rightBrace">
            <a:avLst>
              <a:gd name="adj1" fmla="val 27320"/>
              <a:gd name="adj2" fmla="val 49270"/>
            </a:avLst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-120650" y="5774267"/>
            <a:ext cx="2438400" cy="6232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сроков и диагностических методов,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в том числе факта проведения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 обоснованность назначения исследований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04047" y="2454860"/>
            <a:ext cx="2000139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изменения тактики ведения пациента (коррекция  терапии                в случае развития осложнений заболевания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43" name="Правая фигурная скобка 42"/>
          <p:cNvSpPr/>
          <p:nvPr/>
        </p:nvSpPr>
        <p:spPr>
          <a:xfrm rot="16200000">
            <a:off x="3194580" y="1062038"/>
            <a:ext cx="256117" cy="892175"/>
          </a:xfrm>
          <a:prstGeom prst="rightBrace">
            <a:avLst>
              <a:gd name="adj1" fmla="val 27320"/>
              <a:gd name="adj2" fmla="val 52116"/>
            </a:avLst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47951" y="814918"/>
            <a:ext cx="1495425" cy="4847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КОНТРОЛЬ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сроков оказания медицинской помощи</a:t>
            </a:r>
          </a:p>
        </p:txBody>
      </p:sp>
      <p:sp>
        <p:nvSpPr>
          <p:cNvPr id="13343" name="AutoShape 66"/>
          <p:cNvSpPr>
            <a:spLocks noChangeAspect="1" noChangeArrowheads="1" noTextEdit="1"/>
          </p:cNvSpPr>
          <p:nvPr/>
        </p:nvSpPr>
        <p:spPr bwMode="auto">
          <a:xfrm>
            <a:off x="5176838" y="3204634"/>
            <a:ext cx="1643062" cy="14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13344" name="Rectangle 68"/>
          <p:cNvSpPr>
            <a:spLocks noChangeArrowheads="1"/>
          </p:cNvSpPr>
          <p:nvPr/>
        </p:nvSpPr>
        <p:spPr bwMode="auto">
          <a:xfrm>
            <a:off x="5187951" y="3219451"/>
            <a:ext cx="1624013" cy="74083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3345" name="Rectangle 69"/>
          <p:cNvSpPr>
            <a:spLocks noChangeArrowheads="1"/>
          </p:cNvSpPr>
          <p:nvPr/>
        </p:nvSpPr>
        <p:spPr bwMode="auto">
          <a:xfrm>
            <a:off x="5187951" y="3219451"/>
            <a:ext cx="1624013" cy="6350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3346" name="Rectangle 70"/>
          <p:cNvSpPr>
            <a:spLocks noChangeArrowheads="1"/>
          </p:cNvSpPr>
          <p:nvPr/>
        </p:nvSpPr>
        <p:spPr bwMode="auto">
          <a:xfrm>
            <a:off x="5321300" y="3503084"/>
            <a:ext cx="13256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000">
                <a:solidFill>
                  <a:srgbClr val="000000"/>
                </a:solidFill>
                <a:latin typeface="Arial" charset="0"/>
              </a:rPr>
              <a:t>Диагностический блок</a:t>
            </a:r>
            <a:endParaRPr lang="ru-RU" altLang="ru-RU">
              <a:latin typeface="Arial" charset="0"/>
            </a:endParaRPr>
          </a:p>
        </p:txBody>
      </p:sp>
      <p:sp>
        <p:nvSpPr>
          <p:cNvPr id="13347" name="Rectangle 72"/>
          <p:cNvSpPr>
            <a:spLocks noChangeArrowheads="1"/>
          </p:cNvSpPr>
          <p:nvPr/>
        </p:nvSpPr>
        <p:spPr bwMode="auto">
          <a:xfrm>
            <a:off x="5191126" y="3854451"/>
            <a:ext cx="1622425" cy="3810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3348" name="Rectangle 73"/>
          <p:cNvSpPr>
            <a:spLocks noChangeArrowheads="1"/>
          </p:cNvSpPr>
          <p:nvPr/>
        </p:nvSpPr>
        <p:spPr bwMode="auto">
          <a:xfrm>
            <a:off x="5318125" y="3892551"/>
            <a:ext cx="71333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Тип диагностики </a:t>
            </a:r>
            <a:endParaRPr lang="ru-RU" altLang="ru-RU">
              <a:latin typeface="Arial" charset="0"/>
            </a:endParaRPr>
          </a:p>
        </p:txBody>
      </p:sp>
      <p:sp>
        <p:nvSpPr>
          <p:cNvPr id="13349" name="Rectangle 75"/>
          <p:cNvSpPr>
            <a:spLocks noChangeArrowheads="1"/>
          </p:cNvSpPr>
          <p:nvPr/>
        </p:nvSpPr>
        <p:spPr bwMode="auto">
          <a:xfrm>
            <a:off x="6048376" y="3881967"/>
            <a:ext cx="68448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(гистология или </a:t>
            </a:r>
            <a:endParaRPr lang="ru-RU" altLang="ru-RU">
              <a:latin typeface="Arial" charset="0"/>
            </a:endParaRPr>
          </a:p>
        </p:txBody>
      </p:sp>
      <p:sp>
        <p:nvSpPr>
          <p:cNvPr id="13350" name="Rectangle 76"/>
          <p:cNvSpPr>
            <a:spLocks noChangeArrowheads="1"/>
          </p:cNvSpPr>
          <p:nvPr/>
        </p:nvSpPr>
        <p:spPr bwMode="auto">
          <a:xfrm>
            <a:off x="5554664" y="4019551"/>
            <a:ext cx="82234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иммуногистохимия)</a:t>
            </a:r>
            <a:endParaRPr lang="ru-RU" altLang="ru-RU">
              <a:latin typeface="Arial" charset="0"/>
            </a:endParaRPr>
          </a:p>
        </p:txBody>
      </p:sp>
      <p:sp>
        <p:nvSpPr>
          <p:cNvPr id="13351" name="Rectangle 79"/>
          <p:cNvSpPr>
            <a:spLocks noChangeArrowheads="1"/>
          </p:cNvSpPr>
          <p:nvPr/>
        </p:nvSpPr>
        <p:spPr bwMode="auto">
          <a:xfrm>
            <a:off x="5191126" y="4235451"/>
            <a:ext cx="1622425" cy="317500"/>
          </a:xfrm>
          <a:prstGeom prst="rect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3352" name="Rectangle 80"/>
          <p:cNvSpPr>
            <a:spLocks noChangeArrowheads="1"/>
          </p:cNvSpPr>
          <p:nvPr/>
        </p:nvSpPr>
        <p:spPr bwMode="auto">
          <a:xfrm>
            <a:off x="5284788" y="4271434"/>
            <a:ext cx="98905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Результат диагностики </a:t>
            </a:r>
            <a:endParaRPr lang="ru-RU" altLang="ru-RU">
              <a:latin typeface="Arial" charset="0"/>
            </a:endParaRPr>
          </a:p>
        </p:txBody>
      </p:sp>
      <p:sp>
        <p:nvSpPr>
          <p:cNvPr id="13353" name="Rectangle 82"/>
          <p:cNvSpPr>
            <a:spLocks noChangeArrowheads="1"/>
          </p:cNvSpPr>
          <p:nvPr/>
        </p:nvSpPr>
        <p:spPr bwMode="auto">
          <a:xfrm>
            <a:off x="6283326" y="4267200"/>
            <a:ext cx="506549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(гистология </a:t>
            </a:r>
            <a:endParaRPr lang="ru-RU" altLang="ru-RU">
              <a:latin typeface="Arial" charset="0"/>
            </a:endParaRPr>
          </a:p>
        </p:txBody>
      </p:sp>
      <p:sp>
        <p:nvSpPr>
          <p:cNvPr id="13354" name="Rectangle 83"/>
          <p:cNvSpPr>
            <a:spLocks noChangeArrowheads="1"/>
          </p:cNvSpPr>
          <p:nvPr/>
        </p:nvSpPr>
        <p:spPr bwMode="auto">
          <a:xfrm>
            <a:off x="5484814" y="4415367"/>
            <a:ext cx="100027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700">
                <a:solidFill>
                  <a:srgbClr val="000000"/>
                </a:solidFill>
                <a:latin typeface="Arial" charset="0"/>
              </a:rPr>
              <a:t>или иммуногистохимия)</a:t>
            </a:r>
            <a:endParaRPr lang="ru-RU" altLang="ru-RU">
              <a:latin typeface="Arial" charset="0"/>
            </a:endParaRPr>
          </a:p>
        </p:txBody>
      </p:sp>
      <p:cxnSp>
        <p:nvCxnSpPr>
          <p:cNvPr id="127" name="Прямая со стрелкой 126"/>
          <p:cNvCxnSpPr/>
          <p:nvPr/>
        </p:nvCxnSpPr>
        <p:spPr>
          <a:xfrm>
            <a:off x="5087939" y="4855633"/>
            <a:ext cx="547687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авая фигурная скобка 73"/>
          <p:cNvSpPr/>
          <p:nvPr/>
        </p:nvSpPr>
        <p:spPr>
          <a:xfrm rot="10800000">
            <a:off x="7138456" y="2664637"/>
            <a:ext cx="192087" cy="1291167"/>
          </a:xfrm>
          <a:prstGeom prst="rightBrace">
            <a:avLst>
              <a:gd name="adj1" fmla="val 27320"/>
              <a:gd name="adj2" fmla="val 49270"/>
            </a:avLst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 flipH="1">
            <a:off x="7004187" y="2828401"/>
            <a:ext cx="214314" cy="733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1001</Words>
  <Application>Microsoft Office PowerPoint</Application>
  <PresentationFormat>Экран (4:3)</PresentationFormat>
  <Paragraphs>216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ПРИОРИТЕТНЫЕ НАПРАВЛЕНИЯ</vt:lpstr>
      <vt:lpstr>ОСОБЕННОСТИ ПРОГРАММЫ  ОБЯЗАТЕЛЬНОГО МЕДИЦИНСКОГО СТРАХОВАНИЯ на 2019-2021 гг.</vt:lpstr>
      <vt:lpstr>ОСНОВНЫЕ ПОДХОДЫ К ФОРМИРОВАНИЮ РАСХОДОВ БЮДЖЕТА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РЕЕСТРЕ СЧЕТА НА ОПЛАТУ МЕДИЦИНСКОЙ ПОМОЩИ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Ефремов</dc:creator>
  <cp:lastModifiedBy>Admin</cp:lastModifiedBy>
  <cp:revision>8</cp:revision>
  <cp:lastPrinted>2018-08-28T03:40:56Z</cp:lastPrinted>
  <dcterms:created xsi:type="dcterms:W3CDTF">2018-08-28T01:34:39Z</dcterms:created>
  <dcterms:modified xsi:type="dcterms:W3CDTF">2018-08-29T05:48:01Z</dcterms:modified>
</cp:coreProperties>
</file>