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62" r:id="rId4"/>
    <p:sldId id="258" r:id="rId5"/>
    <p:sldId id="264" r:id="rId6"/>
    <p:sldId id="259" r:id="rId7"/>
    <p:sldId id="260" r:id="rId8"/>
    <p:sldId id="269" r:id="rId9"/>
    <p:sldId id="266" r:id="rId10"/>
    <p:sldId id="268" r:id="rId11"/>
    <p:sldId id="271" r:id="rId12"/>
    <p:sldId id="270" r:id="rId13"/>
    <p:sldId id="272" r:id="rId14"/>
    <p:sldId id="273" r:id="rId15"/>
    <p:sldId id="274" r:id="rId16"/>
    <p:sldId id="275" r:id="rId17"/>
    <p:sldId id="267" r:id="rId18"/>
    <p:sldId id="265" r:id="rId19"/>
    <p:sldId id="261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BF6F7-1B28-4746-97FC-3D732575F079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2AEA2-9CF7-48D6-A019-3D658534D9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AEA2-9CF7-48D6-A019-3D658534D906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AEA2-9CF7-48D6-A019-3D658534D906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500042"/>
            <a:ext cx="35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Возможные виды случаев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1500174"/>
            <a:ext cx="192882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Подозрение на злокачественное новообразование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1500174"/>
            <a:ext cx="1928826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Лечение онкологического заболевания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00694" y="1500174"/>
            <a:ext cx="1857388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Диспансерное наблюдение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838728" y="1161876"/>
            <a:ext cx="468000" cy="1588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2357422" y="928670"/>
            <a:ext cx="1000132" cy="42862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000628" y="928670"/>
            <a:ext cx="1143008" cy="50006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3357554" y="2786058"/>
            <a:ext cx="5357850" cy="3500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cxnSp>
        <p:nvCxnSpPr>
          <p:cNvPr id="25" name="Прямая со стрелкой 24"/>
          <p:cNvCxnSpPr/>
          <p:nvPr/>
        </p:nvCxnSpPr>
        <p:spPr>
          <a:xfrm rot="5400000">
            <a:off x="6286512" y="2500306"/>
            <a:ext cx="428628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64291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Диагностические исследования: гистология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3" y="1285860"/>
            <a:ext cx="76438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наименовании услуг по гистологии выводится наименование гистологического признака и результат диагностики.</a:t>
            </a:r>
          </a:p>
          <a:p>
            <a:r>
              <a:rPr lang="ru-RU" sz="1600" dirty="0" smtClean="0"/>
              <a:t>Код услуги начинается с  </a:t>
            </a:r>
            <a:r>
              <a:rPr lang="ru-RU" sz="1600" dirty="0" err="1" smtClean="0"/>
              <a:t>OnkoGist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Пример: </a:t>
            </a:r>
            <a:r>
              <a:rPr lang="ru-RU" sz="1600" dirty="0" smtClean="0"/>
              <a:t>«OnkoGist_4 ГИСТОЛОГИЯ: Гистологический тип клеток. РЕЗУЛЬТАТ: </a:t>
            </a:r>
            <a:r>
              <a:rPr lang="ru-RU" sz="1600" dirty="0" err="1" smtClean="0"/>
              <a:t>Несветлоклеточный</a:t>
            </a:r>
            <a:r>
              <a:rPr lang="ru-RU" sz="1600" dirty="0" smtClean="0"/>
              <a:t>»</a:t>
            </a:r>
            <a:endParaRPr lang="ru-RU" sz="1600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71472" y="3357562"/>
            <a:ext cx="7991561" cy="1785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642918"/>
            <a:ext cx="47863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Диагностические исследования: маркер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3" y="1285860"/>
            <a:ext cx="76438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В наименовании услуг выводится наименование маркера и результат диагностики.</a:t>
            </a:r>
          </a:p>
          <a:p>
            <a:r>
              <a:rPr lang="ru-RU" sz="1600" dirty="0" smtClean="0"/>
              <a:t>Код услуги начинается с  </a:t>
            </a:r>
            <a:r>
              <a:rPr lang="ru-RU" sz="1600" dirty="0" err="1" smtClean="0"/>
              <a:t>Onko</a:t>
            </a:r>
            <a:r>
              <a:rPr lang="en-US" sz="1600" dirty="0" smtClean="0"/>
              <a:t>Mark</a:t>
            </a:r>
            <a:r>
              <a:rPr lang="ru-RU" sz="1600" dirty="0" smtClean="0"/>
              <a:t>.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</a:t>
            </a:r>
            <a:r>
              <a:rPr lang="ru-RU" sz="1600" dirty="0" smtClean="0"/>
              <a:t>: «OnkoMark_1 МАРКЁР: Уровень экспрессии белка HER2. РЕЗУЛЬТАТ: </a:t>
            </a:r>
            <a:r>
              <a:rPr lang="ru-RU" sz="1600" dirty="0" err="1" smtClean="0"/>
              <a:t>Гиперэкспрессия</a:t>
            </a:r>
            <a:r>
              <a:rPr lang="ru-RU" sz="1600" dirty="0" smtClean="0"/>
              <a:t> белка </a:t>
            </a:r>
            <a:r>
              <a:rPr lang="ru-RU" sz="1600" dirty="0" smtClean="0"/>
              <a:t>HER2»</a:t>
            </a:r>
            <a:endParaRPr lang="ru-RU" sz="1600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00034" y="3000372"/>
            <a:ext cx="8326531" cy="25717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14356"/>
            <a:ext cx="36492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Информация о проводимом лечении</a:t>
            </a:r>
            <a:endParaRPr lang="ru-RU" sz="1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357298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   Хирургическое лечение. </a:t>
            </a:r>
          </a:p>
          <a:p>
            <a:endParaRPr lang="ru-RU" sz="1600" dirty="0" smtClean="0"/>
          </a:p>
          <a:p>
            <a:r>
              <a:rPr lang="ru-RU" sz="1600" dirty="0" smtClean="0"/>
              <a:t>Код услуг начинается с </a:t>
            </a:r>
            <a:r>
              <a:rPr lang="en-US" sz="1600" dirty="0" smtClean="0"/>
              <a:t>OnkoTip_1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В наименовании услуг отображается тип хирургического лечения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Пример: </a:t>
            </a:r>
            <a:r>
              <a:rPr lang="ru-RU" sz="1600" dirty="0" smtClean="0"/>
              <a:t>«OnkoTip_11 </a:t>
            </a:r>
            <a:r>
              <a:rPr lang="ru-RU" sz="1600" dirty="0" smtClean="0"/>
              <a:t>Хирургическое лечение Первичной опухоли, в том числе с удалением регионарных лимфатических </a:t>
            </a:r>
            <a:r>
              <a:rPr lang="ru-RU" sz="1600" dirty="0" smtClean="0"/>
              <a:t>узлов»</a:t>
            </a:r>
            <a:endParaRPr lang="ru-RU" sz="1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00034" y="3643314"/>
            <a:ext cx="8138217" cy="20002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68580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   Лекарственная противоопухолевая терапия.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Код услуг начинается </a:t>
            </a:r>
            <a:r>
              <a:rPr lang="ru-RU" sz="1600" dirty="0" smtClean="0"/>
              <a:t>с </a:t>
            </a:r>
            <a:r>
              <a:rPr lang="ru-RU" sz="1600" dirty="0" smtClean="0"/>
              <a:t>OnkoTip_2</a:t>
            </a:r>
          </a:p>
          <a:p>
            <a:r>
              <a:rPr lang="ru-RU" sz="1600" dirty="0" smtClean="0"/>
              <a:t>В наименовании услуг отображается линия и цикл лекарственной терапии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Пример: «OnkoTip_211 Лекарственная противоопухолевая терапия/Первая линия/Первый цикл </a:t>
            </a:r>
            <a:r>
              <a:rPr lang="ru-RU" sz="1600" dirty="0" smtClean="0"/>
              <a:t>линии»</a:t>
            </a:r>
            <a:endParaRPr lang="ru-RU" sz="16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642909" y="3071810"/>
            <a:ext cx="8021077" cy="185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   Лучевая терапия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Код услуг начинается </a:t>
            </a:r>
            <a:r>
              <a:rPr lang="ru-RU" sz="1600" dirty="0" smtClean="0"/>
              <a:t>с </a:t>
            </a:r>
            <a:r>
              <a:rPr lang="ru-RU" sz="1600" dirty="0" smtClean="0"/>
              <a:t>OnkoTip_3</a:t>
            </a:r>
          </a:p>
          <a:p>
            <a:r>
              <a:rPr lang="ru-RU" sz="1600" dirty="0" smtClean="0"/>
              <a:t>В наименовании услуг отображается тип лучевой терапии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Пример: </a:t>
            </a:r>
            <a:r>
              <a:rPr lang="ru-RU" sz="1600" dirty="0" smtClean="0"/>
              <a:t>«</a:t>
            </a:r>
            <a:r>
              <a:rPr lang="en-US" sz="1600" dirty="0" smtClean="0"/>
              <a:t>OnkoTip_32 </a:t>
            </a:r>
            <a:r>
              <a:rPr lang="ru-RU" sz="1600" dirty="0" smtClean="0"/>
              <a:t>Лучевая терапия Метастазов»</a:t>
            </a:r>
            <a:endParaRPr lang="ru-RU" sz="1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428596" y="3000372"/>
            <a:ext cx="8075600" cy="18573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4.   Химиолучевая терапия</a:t>
            </a:r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Код услуг начинается </a:t>
            </a:r>
            <a:r>
              <a:rPr lang="ru-RU" sz="1600" dirty="0" smtClean="0"/>
              <a:t>с </a:t>
            </a:r>
            <a:r>
              <a:rPr lang="ru-RU" sz="1600" dirty="0" smtClean="0"/>
              <a:t>OnkoTip_4</a:t>
            </a:r>
          </a:p>
          <a:p>
            <a:r>
              <a:rPr lang="ru-RU" sz="1600" dirty="0" smtClean="0"/>
              <a:t>В наименовании услуг отображается тип лучевой терапии</a:t>
            </a:r>
          </a:p>
          <a:p>
            <a:endParaRPr lang="ru-RU" sz="1600" dirty="0" smtClean="0"/>
          </a:p>
          <a:p>
            <a:r>
              <a:rPr lang="ru-RU" sz="1600" dirty="0" smtClean="0"/>
              <a:t>Пример: </a:t>
            </a:r>
            <a:r>
              <a:rPr lang="ru-RU" sz="1600" dirty="0" smtClean="0"/>
              <a:t>«</a:t>
            </a:r>
            <a:r>
              <a:rPr lang="en-US" sz="1600" dirty="0" smtClean="0"/>
              <a:t>OnkoTip_43 </a:t>
            </a:r>
            <a:r>
              <a:rPr lang="ru-RU" sz="1600" dirty="0" smtClean="0"/>
              <a:t>Химиолучевая терапия Симптоматическая»</a:t>
            </a:r>
            <a:endParaRPr lang="ru-RU" sz="16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642910" y="2786058"/>
            <a:ext cx="8146594" cy="19288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928670"/>
            <a:ext cx="68580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5.    </a:t>
            </a:r>
            <a:r>
              <a:rPr lang="ru-RU" sz="1600" dirty="0" smtClean="0"/>
              <a:t>Неспецифическое лечение</a:t>
            </a:r>
            <a:endParaRPr lang="ru-RU" sz="1600" dirty="0" smtClean="0"/>
          </a:p>
          <a:p>
            <a:pPr>
              <a:buFontTx/>
              <a:buChar char="-"/>
            </a:pPr>
            <a:endParaRPr lang="ru-RU" sz="1600" dirty="0" smtClean="0"/>
          </a:p>
          <a:p>
            <a:r>
              <a:rPr lang="ru-RU" sz="1600" dirty="0" smtClean="0"/>
              <a:t>Используется услуга </a:t>
            </a:r>
            <a:r>
              <a:rPr lang="ru-RU" sz="1600" dirty="0" smtClean="0"/>
              <a:t>«OnkoTip_5 </a:t>
            </a:r>
            <a:r>
              <a:rPr lang="ru-RU" sz="1600" dirty="0" smtClean="0"/>
              <a:t>Неспецифическое лечение (осложнения противоопухолевой терапии, установка/замена порт системы (катетера</a:t>
            </a:r>
            <a:r>
              <a:rPr lang="ru-RU" sz="1600" dirty="0" smtClean="0"/>
              <a:t>))»</a:t>
            </a:r>
          </a:p>
          <a:p>
            <a:endParaRPr lang="ru-RU" sz="1600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00034" y="2714620"/>
            <a:ext cx="8217631" cy="17859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785794"/>
            <a:ext cx="64294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Указание суммарной очаговой дозы при лучевой терапии и химиолучевой терапии 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   на форме расширенного редактирования </a:t>
            </a:r>
          </a:p>
          <a:p>
            <a:r>
              <a:rPr lang="ru-RU" sz="1600" dirty="0" smtClean="0"/>
              <a:t>услуги нажимаем кнопку «Результаты»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072066" y="1428736"/>
            <a:ext cx="2571756" cy="9525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642910" y="3143248"/>
            <a:ext cx="5000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/>
              <a:t>   в поле </a:t>
            </a:r>
            <a:r>
              <a:rPr lang="ru-RU" sz="1600" dirty="0" smtClean="0"/>
              <a:t>«Тип» выбираем вариант «</a:t>
            </a:r>
            <a:r>
              <a:rPr lang="ru-RU" sz="1600" dirty="0" err="1" smtClean="0"/>
              <a:t>OnkoSod</a:t>
            </a:r>
            <a:r>
              <a:rPr lang="ru-RU" sz="1600" dirty="0" smtClean="0"/>
              <a:t> Суммарная очаговая доза обязательна для заполнения при проведении лучевой или химиолучевой терапии». 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   в </a:t>
            </a:r>
            <a:r>
              <a:rPr lang="ru-RU" sz="1600" dirty="0" smtClean="0"/>
              <a:t>поле </a:t>
            </a:r>
            <a:r>
              <a:rPr lang="ru-RU" sz="1600" dirty="0" smtClean="0"/>
              <a:t>«Значение</a:t>
            </a:r>
            <a:r>
              <a:rPr lang="ru-RU" sz="1600" dirty="0" smtClean="0"/>
              <a:t>» указываем значение дозы</a:t>
            </a:r>
            <a:endParaRPr lang="ru-RU" sz="1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1142976" y="4643446"/>
            <a:ext cx="7076922" cy="11430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14356"/>
            <a:ext cx="7000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проведении консилиума с целью определения тактики обследования или лечения, добавляется соответствующая услуга: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 smtClean="0"/>
              <a:t>   </a:t>
            </a:r>
            <a:r>
              <a:rPr lang="en-US" sz="1600" dirty="0" smtClean="0"/>
              <a:t>OnkoCons_1 </a:t>
            </a:r>
            <a:r>
              <a:rPr lang="ru-RU" sz="1600" dirty="0" smtClean="0"/>
              <a:t>О</a:t>
            </a:r>
            <a:r>
              <a:rPr lang="ru-RU" sz="1600" dirty="0" smtClean="0"/>
              <a:t>пределена тактика обследования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</a:t>
            </a:r>
            <a:r>
              <a:rPr lang="en-US" sz="1600" dirty="0" err="1" smtClean="0"/>
              <a:t>OnkoCons</a:t>
            </a:r>
            <a:r>
              <a:rPr lang="en-US" sz="1600" dirty="0" smtClean="0"/>
              <a:t>_</a:t>
            </a:r>
            <a:r>
              <a:rPr lang="ru-RU" sz="1600" dirty="0" smtClean="0"/>
              <a:t>2</a:t>
            </a:r>
            <a:r>
              <a:rPr lang="en-US" sz="1600" dirty="0" smtClean="0"/>
              <a:t> </a:t>
            </a:r>
            <a:r>
              <a:rPr lang="ru-RU" sz="1600" dirty="0" smtClean="0"/>
              <a:t>Определена тактика </a:t>
            </a:r>
            <a:r>
              <a:rPr lang="ru-RU" sz="1600" dirty="0" smtClean="0"/>
              <a:t>лечения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</a:t>
            </a:r>
            <a:r>
              <a:rPr lang="en-US" sz="1600" dirty="0" err="1" smtClean="0"/>
              <a:t>OnkoCons</a:t>
            </a:r>
            <a:r>
              <a:rPr lang="en-US" sz="1600" dirty="0" smtClean="0"/>
              <a:t>_</a:t>
            </a:r>
            <a:r>
              <a:rPr lang="ru-RU" sz="1600" dirty="0" smtClean="0"/>
              <a:t>3</a:t>
            </a:r>
            <a:r>
              <a:rPr lang="en-US" sz="1600" dirty="0" smtClean="0"/>
              <a:t> </a:t>
            </a:r>
            <a:r>
              <a:rPr lang="ru-RU" sz="1600" dirty="0" smtClean="0"/>
              <a:t> Изменена тактика лечения</a:t>
            </a:r>
            <a:endParaRPr lang="ru-RU" sz="16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857224" y="3143248"/>
            <a:ext cx="7379221" cy="25717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714356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 наличии у пациента противопоказания к какому-либо виду лечения (хирургическое лечение, химиотерапевтическое лечение, лучевая терапия), данная информация указывается в карту пациента в раздел «Особые случаи». </a:t>
            </a:r>
            <a:endParaRPr lang="ru-RU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500034" y="2357430"/>
            <a:ext cx="7364609" cy="20002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500042"/>
            <a:ext cx="6500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Подозрение на злокачественное новообразование</a:t>
            </a:r>
            <a:endParaRPr lang="ru-RU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285720" y="2571744"/>
            <a:ext cx="8572560" cy="30003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1357298"/>
            <a:ext cx="86794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Добавляется </a:t>
            </a:r>
            <a:r>
              <a:rPr lang="ru-RU" sz="1600" dirty="0" smtClean="0"/>
              <a:t>дополнительная услуга – «</a:t>
            </a:r>
            <a:r>
              <a:rPr lang="ru-RU" sz="1600" dirty="0" err="1" smtClean="0"/>
              <a:t>OnkoDs</a:t>
            </a:r>
            <a:r>
              <a:rPr lang="ru-RU" sz="1600" dirty="0" smtClean="0"/>
              <a:t> Подозрение на злокачественное новообразование»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635796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Если </a:t>
            </a:r>
            <a:r>
              <a:rPr lang="ru-RU" sz="1600" dirty="0" smtClean="0"/>
              <a:t>пациентом осуществляется отказ от какого-либо вида лечения (хирургическое лечение, химиотерапевтическое лечение, лучевая терапия), то данная информация указывается в карте пациента в разделе «Соглашения».</a:t>
            </a:r>
            <a:endParaRPr lang="ru-RU" sz="16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lum bright="-5000"/>
          </a:blip>
          <a:srcRect/>
          <a:stretch>
            <a:fillRect/>
          </a:stretch>
        </p:blipFill>
        <p:spPr bwMode="auto">
          <a:xfrm>
            <a:off x="500034" y="2285992"/>
            <a:ext cx="7522420" cy="19288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785794"/>
            <a:ext cx="78581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 </a:t>
            </a:r>
            <a:r>
              <a:rPr lang="ru-RU" sz="1600" dirty="0" smtClean="0"/>
              <a:t>формы расширенного редактирования услуги </a:t>
            </a:r>
            <a:r>
              <a:rPr lang="ru-RU" sz="1600" dirty="0" smtClean="0"/>
              <a:t> создается </a:t>
            </a:r>
            <a:r>
              <a:rPr lang="ru-RU" sz="1600" dirty="0" smtClean="0"/>
              <a:t>направление на консультацию онколога, либо на дополнительные </a:t>
            </a:r>
            <a:r>
              <a:rPr lang="ru-RU" sz="1600" dirty="0" smtClean="0"/>
              <a:t>обследования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428596" y="2357430"/>
            <a:ext cx="8143931" cy="300039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642918"/>
            <a:ext cx="371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Используемые виды направлений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142985"/>
            <a:ext cx="600079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консультацию.  </a:t>
            </a:r>
            <a:r>
              <a:rPr lang="ru-RU" sz="1600" dirty="0" smtClean="0"/>
              <a:t> </a:t>
            </a:r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smtClean="0"/>
              <a:t>     </a:t>
            </a:r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smtClean="0"/>
              <a:t>       Обязательно заполняется:</a:t>
            </a:r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smtClean="0"/>
              <a:t>       -  либо поле «Специальность» - Онкология</a:t>
            </a:r>
          </a:p>
          <a:p>
            <a:pPr marL="342900" indent="-342900"/>
            <a:r>
              <a:rPr lang="ru-RU" sz="1600" dirty="0" smtClean="0"/>
              <a:t> </a:t>
            </a:r>
            <a:r>
              <a:rPr lang="ru-RU" sz="1600" dirty="0" smtClean="0"/>
              <a:t>       -  либо поле «Специалист» – врач-онколог, к которому пациент направляется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2357422" y="3000373"/>
            <a:ext cx="6072230" cy="292895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73646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патоморфологическое исследование 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лабораторную диагностику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инструментальную диагностику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лучевую диагностику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1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1600" dirty="0" smtClean="0"/>
              <a:t>Направление на дорогостоящие методы лучевой диагностики (КТ, МРТ, ангиография)</a:t>
            </a:r>
            <a:endParaRPr lang="ru-RU" sz="16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2643174" y="4786322"/>
            <a:ext cx="6195625" cy="128588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14348" y="3714752"/>
            <a:ext cx="42148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направлении на все виды диагностики, обязательно необходимо указать услуги, на которые пациент направляется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3798164" y="626873"/>
            <a:ext cx="4988678" cy="544533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00034" y="928670"/>
            <a:ext cx="32147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 оформлении случая по проверке подозрения на ЗНО, в параметрах случая необходимо указать направление, на основе которого </a:t>
            </a:r>
            <a:r>
              <a:rPr lang="ru-RU" sz="1600" dirty="0" smtClean="0"/>
              <a:t>проводится обследование или прием онколога.</a:t>
            </a:r>
          </a:p>
          <a:p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 smtClean="0"/>
              <a:t>поле «Причина обращения» </a:t>
            </a:r>
            <a:r>
              <a:rPr lang="ru-RU" sz="1600" dirty="0" smtClean="0"/>
              <a:t>указывается </a:t>
            </a:r>
            <a:r>
              <a:rPr lang="ru-RU" sz="1600" dirty="0" smtClean="0"/>
              <a:t>значение «Проверка диагноза ЗНО»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571480"/>
            <a:ext cx="5286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Случаи лечения онкологических заболеваний</a:t>
            </a:r>
            <a:endParaRPr lang="ru-RU" sz="2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857224" y="3214686"/>
            <a:ext cx="6900910" cy="164307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571472" y="1428736"/>
            <a:ext cx="8072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создании случая лечения ЗНО в поле «Причина обращения» необходимо указать повод: 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   Рецидив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   </a:t>
            </a:r>
            <a:r>
              <a:rPr lang="ru-RU" sz="1600" dirty="0" smtClean="0"/>
              <a:t>Прогрессирование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   </a:t>
            </a:r>
            <a:r>
              <a:rPr lang="ru-RU" sz="1600" dirty="0" smtClean="0"/>
              <a:t>Другой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500042"/>
            <a:ext cx="27283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Информация о заболевании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2910" y="1000108"/>
            <a:ext cx="861239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</a:t>
            </a:r>
            <a:r>
              <a:rPr lang="ru-RU" sz="1600" dirty="0" smtClean="0"/>
              <a:t>стадия </a:t>
            </a:r>
            <a:r>
              <a:rPr lang="ru-RU" sz="1600" dirty="0" smtClean="0"/>
              <a:t>заболевания. Код услуги: </a:t>
            </a:r>
            <a:r>
              <a:rPr lang="ru-RU" sz="1600" dirty="0" err="1" smtClean="0"/>
              <a:t>OnkoStad</a:t>
            </a:r>
            <a:r>
              <a:rPr lang="ru-RU" sz="1600" dirty="0" err="1" smtClean="0"/>
              <a:t>_</a:t>
            </a:r>
            <a:r>
              <a:rPr lang="ru-RU" sz="1600" dirty="0" smtClean="0"/>
              <a:t> + код стадии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 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en-US" sz="1600" dirty="0" smtClean="0"/>
              <a:t> </a:t>
            </a:r>
            <a:r>
              <a:rPr lang="ru-RU" sz="1600" dirty="0" smtClean="0"/>
              <a:t>значение </a:t>
            </a:r>
            <a:r>
              <a:rPr lang="en-US" sz="1600" dirty="0" smtClean="0"/>
              <a:t>Tumor</a:t>
            </a:r>
            <a:r>
              <a:rPr lang="ru-RU" sz="1600" dirty="0" smtClean="0"/>
              <a:t>. Код услуги </a:t>
            </a:r>
            <a:r>
              <a:rPr lang="ru-RU" sz="1600" dirty="0" err="1" smtClean="0"/>
              <a:t>OnkoTumor</a:t>
            </a:r>
            <a:r>
              <a:rPr lang="ru-RU" sz="1600" dirty="0" err="1" smtClean="0"/>
              <a:t>_</a:t>
            </a:r>
            <a:r>
              <a:rPr lang="ru-RU" sz="1600" dirty="0" smtClean="0"/>
              <a:t> + код</a:t>
            </a:r>
            <a:r>
              <a:rPr lang="en-US" sz="1600" dirty="0" smtClean="0"/>
              <a:t> </a:t>
            </a:r>
            <a:r>
              <a:rPr lang="ru-RU" sz="1600" dirty="0" smtClean="0"/>
              <a:t>значения </a:t>
            </a:r>
            <a:r>
              <a:rPr lang="en-US" sz="1600" dirty="0" smtClean="0"/>
              <a:t>Tumor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  значение </a:t>
            </a:r>
            <a:r>
              <a:rPr lang="en-US" sz="1600" dirty="0" err="1" smtClean="0"/>
              <a:t>Nodus</a:t>
            </a:r>
            <a:r>
              <a:rPr lang="ru-RU" sz="1600" dirty="0" smtClean="0"/>
              <a:t>. Код услуги </a:t>
            </a:r>
            <a:r>
              <a:rPr lang="ru-RU" sz="1600" dirty="0" err="1" smtClean="0"/>
              <a:t>OnkoNodus_</a:t>
            </a:r>
            <a:r>
              <a:rPr lang="ru-RU" sz="1600" dirty="0" smtClean="0"/>
              <a:t> </a:t>
            </a:r>
            <a:r>
              <a:rPr lang="ru-RU" sz="1600" dirty="0" smtClean="0"/>
              <a:t> + код значения </a:t>
            </a:r>
            <a:r>
              <a:rPr lang="en-US" sz="1600" dirty="0" err="1" smtClean="0"/>
              <a:t>Nodus</a:t>
            </a:r>
            <a:endParaRPr lang="ru-RU" sz="1600" dirty="0" smtClean="0"/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 smtClean="0"/>
              <a:t>   значение </a:t>
            </a:r>
            <a:r>
              <a:rPr lang="en-US" sz="1600" dirty="0" smtClean="0"/>
              <a:t>Metastasis</a:t>
            </a:r>
            <a:r>
              <a:rPr lang="ru-RU" sz="1600" dirty="0" smtClean="0"/>
              <a:t>. Код услуги </a:t>
            </a:r>
            <a:r>
              <a:rPr lang="ru-RU" sz="1600" dirty="0" err="1" smtClean="0"/>
              <a:t>OnkoNodus</a:t>
            </a:r>
            <a:r>
              <a:rPr lang="ru-RU" sz="1600" dirty="0" err="1" smtClean="0"/>
              <a:t>_</a:t>
            </a:r>
            <a:r>
              <a:rPr lang="ru-RU" sz="1600" dirty="0" smtClean="0"/>
              <a:t> + </a:t>
            </a:r>
            <a:r>
              <a:rPr lang="en-US" sz="1600" dirty="0" smtClean="0"/>
              <a:t> </a:t>
            </a:r>
            <a:r>
              <a:rPr lang="ru-RU" sz="1600" dirty="0" smtClean="0"/>
              <a:t>код значения </a:t>
            </a:r>
            <a:r>
              <a:rPr lang="en-US" sz="1600" dirty="0" smtClean="0"/>
              <a:t>Metastasis</a:t>
            </a: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500034" y="3000372"/>
            <a:ext cx="8028583" cy="350046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24" y="1000108"/>
            <a:ext cx="6159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При выявлении отдаленных метастазов добавляется услуга   </a:t>
            </a:r>
          </a:p>
          <a:p>
            <a:r>
              <a:rPr lang="ru-RU" sz="1600" dirty="0" smtClean="0"/>
              <a:t>«</a:t>
            </a:r>
            <a:r>
              <a:rPr lang="en-US" sz="1600" dirty="0" err="1" smtClean="0"/>
              <a:t>OnkoMTSTZ</a:t>
            </a:r>
            <a:r>
              <a:rPr lang="en-US" sz="1600" dirty="0" smtClean="0"/>
              <a:t> </a:t>
            </a:r>
            <a:r>
              <a:rPr lang="ru-RU" sz="1600" dirty="0" smtClean="0"/>
              <a:t>Выявлены отдаленные метастазы»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lum bright="-5000"/>
          </a:blip>
          <a:srcRect/>
          <a:stretch>
            <a:fillRect/>
          </a:stretch>
        </p:blipFill>
        <p:spPr bwMode="auto">
          <a:xfrm>
            <a:off x="642911" y="2428868"/>
            <a:ext cx="7358114" cy="20768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613</Words>
  <Application>Microsoft Office PowerPoint</Application>
  <PresentationFormat>Экран (4:3)</PresentationFormat>
  <Paragraphs>97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Мединформ</dc:creator>
  <cp:lastModifiedBy>Мединформ</cp:lastModifiedBy>
  <cp:revision>46</cp:revision>
  <dcterms:created xsi:type="dcterms:W3CDTF">2018-08-27T07:27:43Z</dcterms:created>
  <dcterms:modified xsi:type="dcterms:W3CDTF">2018-08-29T05:00:17Z</dcterms:modified>
</cp:coreProperties>
</file>